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81813" cy="9296400"/>
  <p:embeddedFontLst>
    <p:embeddedFont>
      <p:font typeface="Roboto" panose="02000000000000000000" pitchFamily="2"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000000"/>
          </p15:clr>
        </p15:guide>
        <p15:guide id="2" pos="13824">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hc85+pfqNg5MOCn2cS/6sxuVLt7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snapToGrid="0">
      <p:cViewPr varScale="1">
        <p:scale>
          <a:sx n="24" d="100"/>
          <a:sy n="24" d="100"/>
        </p:scale>
        <p:origin x="1816" y="24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customschemas.google.com/relationships/presentationmetadata" Target="metadata"/><Relationship Id="rId5" Type="http://schemas.openxmlformats.org/officeDocument/2006/relationships/font" Target="fonts/font2.fntdata"/><Relationship Id="rId15" Type="http://schemas.openxmlformats.org/officeDocument/2006/relationships/tableStyles" Target="tableStyles.xml"/><Relationship Id="rId4" Type="http://schemas.openxmlformats.org/officeDocument/2006/relationships/font" Target="fonts/font1.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8" cy="464819"/>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8101" y="0"/>
            <a:ext cx="2982118" cy="464819"/>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1" y="4415789"/>
            <a:ext cx="5505450" cy="418337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2982118" cy="46481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8101" y="8829967"/>
            <a:ext cx="2982118" cy="464819"/>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1:notes"/>
          <p:cNvSpPr txBox="1">
            <a:spLocks noGrp="1"/>
          </p:cNvSpPr>
          <p:nvPr>
            <p:ph type="body" idx="1"/>
          </p:nvPr>
        </p:nvSpPr>
        <p:spPr>
          <a:xfrm>
            <a:off x="688181" y="4415789"/>
            <a:ext cx="5505600" cy="41835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81" name="Google Shape;81;p1:notes"/>
          <p:cNvSpPr txBox="1">
            <a:spLocks noGrp="1"/>
          </p:cNvSpPr>
          <p:nvPr>
            <p:ph type="sldNum" idx="12"/>
          </p:nvPr>
        </p:nvSpPr>
        <p:spPr>
          <a:xfrm>
            <a:off x="3898101" y="8829967"/>
            <a:ext cx="2982000" cy="46470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39" y="10226042"/>
            <a:ext cx="37307519" cy="705612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7" name="Google Shape;17;p3"/>
          <p:cNvSpPr txBox="1">
            <a:spLocks noGrp="1"/>
          </p:cNvSpPr>
          <p:nvPr>
            <p:ph type="subTitle" idx="1"/>
          </p:nvPr>
        </p:nvSpPr>
        <p:spPr>
          <a:xfrm>
            <a:off x="6583679" y="18653759"/>
            <a:ext cx="30723839" cy="841248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3080"/>
              </a:spcBef>
              <a:spcAft>
                <a:spcPts val="0"/>
              </a:spcAft>
              <a:buClr>
                <a:srgbClr val="888888"/>
              </a:buClr>
              <a:buSzPts val="15400"/>
              <a:buFont typeface="Arial"/>
              <a:buNone/>
              <a:defRPr sz="15400" b="0" i="0" u="none" strike="noStrike" cap="none">
                <a:solidFill>
                  <a:srgbClr val="888888"/>
                </a:solidFill>
                <a:latin typeface="Arial"/>
                <a:ea typeface="Arial"/>
                <a:cs typeface="Arial"/>
                <a:sym typeface="Arial"/>
              </a:defRPr>
            </a:lvl1pPr>
            <a:lvl2pPr marR="0" lvl="1" algn="ctr">
              <a:lnSpc>
                <a:spcPct val="100000"/>
              </a:lnSpc>
              <a:spcBef>
                <a:spcPts val="2680"/>
              </a:spcBef>
              <a:spcAft>
                <a:spcPts val="0"/>
              </a:spcAft>
              <a:buClr>
                <a:srgbClr val="888888"/>
              </a:buClr>
              <a:buSzPts val="13400"/>
              <a:buFont typeface="Arial"/>
              <a:buNone/>
              <a:defRPr sz="13400" b="0" i="0" u="none" strike="noStrike" cap="none">
                <a:solidFill>
                  <a:srgbClr val="888888"/>
                </a:solidFill>
                <a:latin typeface="Arial"/>
                <a:ea typeface="Arial"/>
                <a:cs typeface="Arial"/>
                <a:sym typeface="Arial"/>
              </a:defRPr>
            </a:lvl2pPr>
            <a:lvl3pPr marR="0" lvl="2" algn="ctr">
              <a:lnSpc>
                <a:spcPct val="100000"/>
              </a:lnSpc>
              <a:spcBef>
                <a:spcPts val="2300"/>
              </a:spcBef>
              <a:spcAft>
                <a:spcPts val="0"/>
              </a:spcAft>
              <a:buClr>
                <a:srgbClr val="888888"/>
              </a:buClr>
              <a:buSzPts val="11500"/>
              <a:buFont typeface="Arial"/>
              <a:buNone/>
              <a:defRPr sz="11500" b="0" i="0" u="none" strike="noStrike" cap="none">
                <a:solidFill>
                  <a:srgbClr val="888888"/>
                </a:solidFill>
                <a:latin typeface="Arial"/>
                <a:ea typeface="Arial"/>
                <a:cs typeface="Arial"/>
                <a:sym typeface="Arial"/>
              </a:defRPr>
            </a:lvl3pPr>
            <a:lvl4pPr marR="0" lvl="3" algn="ctr">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4pPr>
            <a:lvl5pPr marR="0" lvl="4" algn="ctr">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5pPr>
            <a:lvl6pPr marR="0" lvl="5" algn="ctr">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6pPr>
            <a:lvl7pPr marR="0" lvl="6" algn="ctr">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7pPr>
            <a:lvl8pPr marR="0" lvl="7" algn="ctr">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8pPr>
            <a:lvl9pPr marR="0" lvl="8" algn="ctr">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9pPr>
          </a:lstStyle>
          <a:p>
            <a:endParaRPr/>
          </a:p>
        </p:txBody>
      </p:sp>
      <p:sp>
        <p:nvSpPr>
          <p:cNvPr id="18" name="Google Shape;18;p3"/>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rot="5400000">
            <a:off x="109034586" y="50032921"/>
            <a:ext cx="134820660" cy="47404017"/>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4" name="Google Shape;74;p12"/>
          <p:cNvSpPr txBox="1">
            <a:spLocks noGrp="1"/>
          </p:cNvSpPr>
          <p:nvPr>
            <p:ph type="body" idx="1"/>
          </p:nvPr>
        </p:nvSpPr>
        <p:spPr>
          <a:xfrm rot="5400000">
            <a:off x="13860789" y="2994661"/>
            <a:ext cx="134820660" cy="141480537"/>
          </a:xfrm>
          <a:prstGeom prst="rect">
            <a:avLst/>
          </a:prstGeom>
          <a:noFill/>
          <a:ln>
            <a:noFill/>
          </a:ln>
        </p:spPr>
        <p:txBody>
          <a:bodyPr spcFirstLastPara="1" wrap="square" lIns="91425" tIns="91425" rIns="91425" bIns="91425" anchor="t" anchorCtr="0">
            <a:noAutofit/>
          </a:bodyPr>
          <a:lstStyle>
            <a:lvl1pPr marL="457200" marR="0" lvl="0" indent="-1206500" algn="l">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77" name="Google Shape;77;p12"/>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467101" y="21153120"/>
            <a:ext cx="37307519" cy="653796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9200"/>
              <a:buFont typeface="Arial"/>
              <a:buNone/>
              <a:defRPr sz="19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3" name="Google Shape;23;p4"/>
          <p:cNvSpPr txBox="1">
            <a:spLocks noGrp="1"/>
          </p:cNvSpPr>
          <p:nvPr>
            <p:ph type="body" idx="1"/>
          </p:nvPr>
        </p:nvSpPr>
        <p:spPr>
          <a:xfrm>
            <a:off x="3467101" y="13952225"/>
            <a:ext cx="37307519" cy="720089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920"/>
              </a:spcBef>
              <a:spcAft>
                <a:spcPts val="0"/>
              </a:spcAft>
              <a:buClr>
                <a:srgbClr val="888888"/>
              </a:buClr>
              <a:buSzPts val="9600"/>
              <a:buFont typeface="Arial"/>
              <a:buNone/>
              <a:defRPr sz="9600" b="0" i="0" u="none" strike="noStrike" cap="none">
                <a:solidFill>
                  <a:srgbClr val="888888"/>
                </a:solidFill>
                <a:latin typeface="Arial"/>
                <a:ea typeface="Arial"/>
                <a:cs typeface="Arial"/>
                <a:sym typeface="Arial"/>
              </a:defRPr>
            </a:lvl1pPr>
            <a:lvl2pPr marL="914400" marR="0" lvl="1" indent="-228600" algn="l">
              <a:lnSpc>
                <a:spcPct val="100000"/>
              </a:lnSpc>
              <a:spcBef>
                <a:spcPts val="1720"/>
              </a:spcBef>
              <a:spcAft>
                <a:spcPts val="0"/>
              </a:spcAft>
              <a:buClr>
                <a:srgbClr val="888888"/>
              </a:buClr>
              <a:buSzPts val="8600"/>
              <a:buFont typeface="Arial"/>
              <a:buNone/>
              <a:defRPr sz="8600" b="0" i="0" u="none" strike="noStrike" cap="none">
                <a:solidFill>
                  <a:srgbClr val="888888"/>
                </a:solidFill>
                <a:latin typeface="Arial"/>
                <a:ea typeface="Arial"/>
                <a:cs typeface="Arial"/>
                <a:sym typeface="Arial"/>
              </a:defRPr>
            </a:lvl2pPr>
            <a:lvl3pPr marL="1371600" marR="0" lvl="2" indent="-228600" algn="l">
              <a:lnSpc>
                <a:spcPct val="100000"/>
              </a:lnSpc>
              <a:spcBef>
                <a:spcPts val="1540"/>
              </a:spcBef>
              <a:spcAft>
                <a:spcPts val="0"/>
              </a:spcAft>
              <a:buClr>
                <a:srgbClr val="888888"/>
              </a:buClr>
              <a:buSzPts val="7700"/>
              <a:buFont typeface="Arial"/>
              <a:buNone/>
              <a:defRPr sz="7700" b="0" i="0" u="none" strike="noStrike" cap="none">
                <a:solidFill>
                  <a:srgbClr val="888888"/>
                </a:solidFill>
                <a:latin typeface="Arial"/>
                <a:ea typeface="Arial"/>
                <a:cs typeface="Arial"/>
                <a:sym typeface="Arial"/>
              </a:defRPr>
            </a:lvl3pPr>
            <a:lvl4pPr marL="1828800" marR="0" lvl="3" indent="-228600" algn="l">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4pPr>
            <a:lvl5pPr marL="2286000" marR="0" lvl="4" indent="-228600" algn="l">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5pPr>
            <a:lvl6pPr marL="2743200" marR="0" lvl="5" indent="-228600" algn="l">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6pPr>
            <a:lvl7pPr marL="3200400" marR="0" lvl="6" indent="-228600" algn="l">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7pPr>
            <a:lvl8pPr marL="3657600" marR="0" lvl="7" indent="-228600" algn="l">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8pPr>
            <a:lvl9pPr marL="4114800" marR="0" lvl="8" indent="-228600" algn="l">
              <a:lnSpc>
                <a:spcPct val="100000"/>
              </a:lnSpc>
              <a:spcBef>
                <a:spcPts val="1340"/>
              </a:spcBef>
              <a:spcAft>
                <a:spcPts val="0"/>
              </a:spcAft>
              <a:buClr>
                <a:srgbClr val="888888"/>
              </a:buClr>
              <a:buSzPts val="6700"/>
              <a:buFont typeface="Arial"/>
              <a:buNone/>
              <a:defRPr sz="6700" b="0" i="0" u="none" strike="noStrike" cap="none">
                <a:solidFill>
                  <a:srgbClr val="888888"/>
                </a:solidFill>
                <a:latin typeface="Arial"/>
                <a:ea typeface="Arial"/>
                <a:cs typeface="Arial"/>
                <a:sym typeface="Arial"/>
              </a:defRPr>
            </a:lvl9pPr>
          </a:lstStyle>
          <a:p>
            <a:endParaRPr/>
          </a:p>
        </p:txBody>
      </p:sp>
      <p:sp>
        <p:nvSpPr>
          <p:cNvPr id="24" name="Google Shape;24;p4"/>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26" name="Google Shape;26;p4"/>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29" name="Google Shape;29;p5"/>
          <p:cNvSpPr txBox="1">
            <a:spLocks noGrp="1"/>
          </p:cNvSpPr>
          <p:nvPr>
            <p:ph type="body" idx="1"/>
          </p:nvPr>
        </p:nvSpPr>
        <p:spPr>
          <a:xfrm>
            <a:off x="10530842" y="36865559"/>
            <a:ext cx="94442282" cy="104279697"/>
          </a:xfrm>
          <a:prstGeom prst="rect">
            <a:avLst/>
          </a:prstGeom>
          <a:noFill/>
          <a:ln>
            <a:noFill/>
          </a:ln>
        </p:spPr>
        <p:txBody>
          <a:bodyPr spcFirstLastPara="1" wrap="square" lIns="91425" tIns="91425" rIns="91425" bIns="91425" anchor="t" anchorCtr="0">
            <a:noAutofit/>
          </a:bodyPr>
          <a:lstStyle>
            <a:lvl1pPr marL="457200" marR="0" lvl="0" indent="-1079500" algn="l">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1pPr>
            <a:lvl2pPr marL="914400" marR="0" lvl="1"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2pPr>
            <a:lvl3pPr marL="1371600" marR="0" lvl="2"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3pPr>
            <a:lvl4pPr marL="1828800" marR="0" lvl="3"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4pPr>
            <a:lvl5pPr marL="2286000" marR="0" lvl="4"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5pPr>
            <a:lvl6pPr marL="2743200" marR="0" lvl="5"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6pPr>
            <a:lvl7pPr marL="3200400" marR="0" lvl="6"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7pPr>
            <a:lvl8pPr marL="3657600" marR="0" lvl="7"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8pPr>
            <a:lvl9pPr marL="4114800" marR="0" lvl="8"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body" idx="2"/>
          </p:nvPr>
        </p:nvSpPr>
        <p:spPr>
          <a:xfrm>
            <a:off x="105704638" y="36865559"/>
            <a:ext cx="94442282" cy="104279697"/>
          </a:xfrm>
          <a:prstGeom prst="rect">
            <a:avLst/>
          </a:prstGeom>
          <a:noFill/>
          <a:ln>
            <a:noFill/>
          </a:ln>
        </p:spPr>
        <p:txBody>
          <a:bodyPr spcFirstLastPara="1" wrap="square" lIns="91425" tIns="91425" rIns="91425" bIns="91425" anchor="t" anchorCtr="0">
            <a:noAutofit/>
          </a:bodyPr>
          <a:lstStyle>
            <a:lvl1pPr marL="457200" marR="0" lvl="0" indent="-1079500" algn="l">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1pPr>
            <a:lvl2pPr marL="914400" marR="0" lvl="1"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2pPr>
            <a:lvl3pPr marL="1371600" marR="0" lvl="2"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3pPr>
            <a:lvl4pPr marL="1828800" marR="0" lvl="3"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4pPr>
            <a:lvl5pPr marL="2286000" marR="0" lvl="4"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5pPr>
            <a:lvl6pPr marL="2743200" marR="0" lvl="5"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6pPr>
            <a:lvl7pPr marL="3200400" marR="0" lvl="6"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7pPr>
            <a:lvl8pPr marL="3657600" marR="0" lvl="7"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8pPr>
            <a:lvl9pPr marL="4114800" marR="0" lvl="8"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36" name="Google Shape;36;p6"/>
          <p:cNvSpPr txBox="1">
            <a:spLocks noGrp="1"/>
          </p:cNvSpPr>
          <p:nvPr>
            <p:ph type="body" idx="1"/>
          </p:nvPr>
        </p:nvSpPr>
        <p:spPr>
          <a:xfrm>
            <a:off x="2194559" y="7368542"/>
            <a:ext cx="19392900" cy="307085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Arial"/>
                <a:ea typeface="Arial"/>
                <a:cs typeface="Arial"/>
                <a:sym typeface="Arial"/>
              </a:defRPr>
            </a:lvl1pPr>
            <a:lvl2pPr marL="914400" marR="0" lvl="1" indent="-228600" algn="l">
              <a:lnSpc>
                <a:spcPct val="100000"/>
              </a:lnSpc>
              <a:spcBef>
                <a:spcPts val="192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2pPr>
            <a:lvl3pPr marL="1371600" marR="0" lvl="2" indent="-228600" algn="l">
              <a:lnSpc>
                <a:spcPct val="100000"/>
              </a:lnSpc>
              <a:spcBef>
                <a:spcPts val="1720"/>
              </a:spcBef>
              <a:spcAft>
                <a:spcPts val="0"/>
              </a:spcAft>
              <a:buClr>
                <a:schemeClr val="dk1"/>
              </a:buClr>
              <a:buSzPts val="8600"/>
              <a:buFont typeface="Arial"/>
              <a:buNone/>
              <a:defRPr sz="8600" b="1" i="0" u="none" strike="noStrike" cap="none">
                <a:solidFill>
                  <a:schemeClr val="dk1"/>
                </a:solidFill>
                <a:latin typeface="Arial"/>
                <a:ea typeface="Arial"/>
                <a:cs typeface="Arial"/>
                <a:sym typeface="Arial"/>
              </a:defRPr>
            </a:lvl3pPr>
            <a:lvl4pPr marL="1828800" marR="0" lvl="3"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4pPr>
            <a:lvl5pPr marL="2286000" marR="0" lvl="4"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5pPr>
            <a:lvl6pPr marL="2743200" marR="0" lvl="5"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6pPr>
            <a:lvl7pPr marL="3200400" marR="0" lvl="6"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7pPr>
            <a:lvl8pPr marL="3657600" marR="0" lvl="7"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8pPr>
            <a:lvl9pPr marL="4114800" marR="0" lvl="8"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2194559" y="10439400"/>
            <a:ext cx="19392900" cy="18966180"/>
          </a:xfrm>
          <a:prstGeom prst="rect">
            <a:avLst/>
          </a:prstGeom>
          <a:noFill/>
          <a:ln>
            <a:noFill/>
          </a:ln>
        </p:spPr>
        <p:txBody>
          <a:bodyPr spcFirstLastPara="1" wrap="square" lIns="91425" tIns="91425" rIns="91425" bIns="91425" anchor="t" anchorCtr="0">
            <a:noAutofit/>
          </a:bodyPr>
          <a:lstStyle>
            <a:lvl1pPr marL="457200" marR="0" lvl="0"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1pPr>
            <a:lvl2pPr marL="914400" marR="0" lvl="1"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3pPr>
            <a:lvl4pPr marL="1828800" marR="0" lvl="3"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4pPr>
            <a:lvl5pPr marL="2286000" marR="0" lvl="4"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5pPr>
            <a:lvl6pPr marL="2743200" marR="0" lvl="5"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6pPr>
            <a:lvl7pPr marL="3200400" marR="0" lvl="6"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7pPr>
            <a:lvl8pPr marL="3657600" marR="0" lvl="7"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8pPr>
            <a:lvl9pPr marL="4114800" marR="0" lvl="8"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3"/>
          </p:nvPr>
        </p:nvSpPr>
        <p:spPr>
          <a:xfrm>
            <a:off x="22296120" y="7368542"/>
            <a:ext cx="19400519" cy="307085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2300"/>
              </a:spcBef>
              <a:spcAft>
                <a:spcPts val="0"/>
              </a:spcAft>
              <a:buClr>
                <a:schemeClr val="dk1"/>
              </a:buClr>
              <a:buSzPts val="11500"/>
              <a:buFont typeface="Arial"/>
              <a:buNone/>
              <a:defRPr sz="11500" b="1" i="0" u="none" strike="noStrike" cap="none">
                <a:solidFill>
                  <a:schemeClr val="dk1"/>
                </a:solidFill>
                <a:latin typeface="Arial"/>
                <a:ea typeface="Arial"/>
                <a:cs typeface="Arial"/>
                <a:sym typeface="Arial"/>
              </a:defRPr>
            </a:lvl1pPr>
            <a:lvl2pPr marL="914400" marR="0" lvl="1" indent="-228600" algn="l">
              <a:lnSpc>
                <a:spcPct val="100000"/>
              </a:lnSpc>
              <a:spcBef>
                <a:spcPts val="192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2pPr>
            <a:lvl3pPr marL="1371600" marR="0" lvl="2" indent="-228600" algn="l">
              <a:lnSpc>
                <a:spcPct val="100000"/>
              </a:lnSpc>
              <a:spcBef>
                <a:spcPts val="1720"/>
              </a:spcBef>
              <a:spcAft>
                <a:spcPts val="0"/>
              </a:spcAft>
              <a:buClr>
                <a:schemeClr val="dk1"/>
              </a:buClr>
              <a:buSzPts val="8600"/>
              <a:buFont typeface="Arial"/>
              <a:buNone/>
              <a:defRPr sz="8600" b="1" i="0" u="none" strike="noStrike" cap="none">
                <a:solidFill>
                  <a:schemeClr val="dk1"/>
                </a:solidFill>
                <a:latin typeface="Arial"/>
                <a:ea typeface="Arial"/>
                <a:cs typeface="Arial"/>
                <a:sym typeface="Arial"/>
              </a:defRPr>
            </a:lvl3pPr>
            <a:lvl4pPr marL="1828800" marR="0" lvl="3"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4pPr>
            <a:lvl5pPr marL="2286000" marR="0" lvl="4"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5pPr>
            <a:lvl6pPr marL="2743200" marR="0" lvl="5"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6pPr>
            <a:lvl7pPr marL="3200400" marR="0" lvl="6"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7pPr>
            <a:lvl8pPr marL="3657600" marR="0" lvl="7"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8pPr>
            <a:lvl9pPr marL="4114800" marR="0" lvl="8" indent="-228600" algn="l">
              <a:lnSpc>
                <a:spcPct val="100000"/>
              </a:lnSpc>
              <a:spcBef>
                <a:spcPts val="1540"/>
              </a:spcBef>
              <a:spcAft>
                <a:spcPts val="0"/>
              </a:spcAft>
              <a:buClr>
                <a:schemeClr val="dk1"/>
              </a:buClr>
              <a:buSzPts val="7700"/>
              <a:buFont typeface="Arial"/>
              <a:buNone/>
              <a:defRPr sz="7700" b="1"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4"/>
          </p:nvPr>
        </p:nvSpPr>
        <p:spPr>
          <a:xfrm>
            <a:off x="22296120" y="10439400"/>
            <a:ext cx="19400519" cy="18966180"/>
          </a:xfrm>
          <a:prstGeom prst="rect">
            <a:avLst/>
          </a:prstGeom>
          <a:noFill/>
          <a:ln>
            <a:noFill/>
          </a:ln>
        </p:spPr>
        <p:txBody>
          <a:bodyPr spcFirstLastPara="1" wrap="square" lIns="91425" tIns="91425" rIns="91425" bIns="91425" anchor="t" anchorCtr="0">
            <a:noAutofit/>
          </a:bodyPr>
          <a:lstStyle>
            <a:lvl1pPr marL="457200" marR="0" lvl="0"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1pPr>
            <a:lvl2pPr marL="914400" marR="0" lvl="1"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2pPr>
            <a:lvl3pPr marL="1371600" marR="0" lvl="2" indent="-774700" algn="l">
              <a:lnSpc>
                <a:spcPct val="100000"/>
              </a:lnSpc>
              <a:spcBef>
                <a:spcPts val="1720"/>
              </a:spcBef>
              <a:spcAft>
                <a:spcPts val="0"/>
              </a:spcAft>
              <a:buClr>
                <a:schemeClr val="dk1"/>
              </a:buClr>
              <a:buSzPts val="8600"/>
              <a:buFont typeface="Arial"/>
              <a:buChar char="•"/>
              <a:defRPr sz="8600" b="0" i="0" u="none" strike="noStrike" cap="none">
                <a:solidFill>
                  <a:schemeClr val="dk1"/>
                </a:solidFill>
                <a:latin typeface="Arial"/>
                <a:ea typeface="Arial"/>
                <a:cs typeface="Arial"/>
                <a:sym typeface="Arial"/>
              </a:defRPr>
            </a:lvl3pPr>
            <a:lvl4pPr marL="1828800" marR="0" lvl="3"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4pPr>
            <a:lvl5pPr marL="2286000" marR="0" lvl="4"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5pPr>
            <a:lvl6pPr marL="2743200" marR="0" lvl="5"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6pPr>
            <a:lvl7pPr marL="3200400" marR="0" lvl="6"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7pPr>
            <a:lvl8pPr marL="3657600" marR="0" lvl="7"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8pPr>
            <a:lvl9pPr marL="4114800" marR="0" lvl="8" indent="-717550" algn="l">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41" name="Google Shape;41;p6"/>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42" name="Google Shape;42;p6"/>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45" name="Google Shape;45;p7"/>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8"/>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2194563" y="1310640"/>
            <a:ext cx="14439900" cy="557783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4" name="Google Shape;54;p9"/>
          <p:cNvSpPr txBox="1">
            <a:spLocks noGrp="1"/>
          </p:cNvSpPr>
          <p:nvPr>
            <p:ph type="body" idx="1"/>
          </p:nvPr>
        </p:nvSpPr>
        <p:spPr>
          <a:xfrm>
            <a:off x="17160241" y="1310642"/>
            <a:ext cx="24536399" cy="28094942"/>
          </a:xfrm>
          <a:prstGeom prst="rect">
            <a:avLst/>
          </a:prstGeom>
          <a:noFill/>
          <a:ln>
            <a:noFill/>
          </a:ln>
        </p:spPr>
        <p:txBody>
          <a:bodyPr spcFirstLastPara="1" wrap="square" lIns="91425" tIns="91425" rIns="91425" bIns="91425" anchor="t" anchorCtr="0">
            <a:noAutofit/>
          </a:bodyPr>
          <a:lstStyle>
            <a:lvl1pPr marL="457200" marR="0" lvl="0" indent="-1206500" algn="l">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body" idx="2"/>
          </p:nvPr>
        </p:nvSpPr>
        <p:spPr>
          <a:xfrm>
            <a:off x="2194563" y="6888482"/>
            <a:ext cx="14439900" cy="225171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34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914400" marR="0" lvl="1" indent="-228600" algn="l">
              <a:lnSpc>
                <a:spcPct val="100000"/>
              </a:lnSpc>
              <a:spcBef>
                <a:spcPts val="1160"/>
              </a:spcBef>
              <a:spcAft>
                <a:spcPts val="0"/>
              </a:spcAft>
              <a:buClr>
                <a:schemeClr val="dk1"/>
              </a:buClr>
              <a:buSzPts val="5800"/>
              <a:buFont typeface="Arial"/>
              <a:buNone/>
              <a:defRPr sz="5800" b="0" i="0" u="none" strike="noStrike" cap="none">
                <a:solidFill>
                  <a:schemeClr val="dk1"/>
                </a:solidFill>
                <a:latin typeface="Arial"/>
                <a:ea typeface="Arial"/>
                <a:cs typeface="Arial"/>
                <a:sym typeface="Arial"/>
              </a:defRPr>
            </a:lvl2pPr>
            <a:lvl3pPr marL="1371600" marR="0" lvl="2" indent="-228600" algn="l">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L="1828800" marR="0" lvl="3"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4pPr>
            <a:lvl5pPr marL="2286000" marR="0" lvl="4"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5pPr>
            <a:lvl6pPr marL="2743200" marR="0" lvl="5"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6pPr>
            <a:lvl7pPr marL="3200400" marR="0" lvl="6"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7pPr>
            <a:lvl8pPr marL="3657600" marR="0" lvl="7"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8pPr>
            <a:lvl9pPr marL="4114800" marR="0" lvl="8"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9pPr>
          </a:lstStyle>
          <a:p>
            <a:endParaRPr/>
          </a:p>
        </p:txBody>
      </p:sp>
      <p:sp>
        <p:nvSpPr>
          <p:cNvPr id="56" name="Google Shape;56;p9"/>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57" name="Google Shape;57;p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602982" y="23042880"/>
            <a:ext cx="26334721" cy="2720341"/>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9600"/>
              <a:buFont typeface="Arial"/>
              <a:buNone/>
              <a:defRPr sz="96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1" name="Google Shape;61;p10"/>
          <p:cNvSpPr>
            <a:spLocks noGrp="1"/>
          </p:cNvSpPr>
          <p:nvPr>
            <p:ph type="pic" idx="2"/>
          </p:nvPr>
        </p:nvSpPr>
        <p:spPr>
          <a:xfrm>
            <a:off x="8602982" y="2941319"/>
            <a:ext cx="26334721" cy="19751040"/>
          </a:xfrm>
          <a:prstGeom prst="rect">
            <a:avLst/>
          </a:prstGeom>
          <a:noFill/>
          <a:ln>
            <a:noFill/>
          </a:ln>
        </p:spPr>
      </p:sp>
      <p:sp>
        <p:nvSpPr>
          <p:cNvPr id="62" name="Google Shape;62;p10"/>
          <p:cNvSpPr txBox="1">
            <a:spLocks noGrp="1"/>
          </p:cNvSpPr>
          <p:nvPr>
            <p:ph type="body" idx="1"/>
          </p:nvPr>
        </p:nvSpPr>
        <p:spPr>
          <a:xfrm>
            <a:off x="8602982" y="25763220"/>
            <a:ext cx="26334721" cy="3863337"/>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340"/>
              </a:spcBef>
              <a:spcAft>
                <a:spcPts val="0"/>
              </a:spcAft>
              <a:buClr>
                <a:schemeClr val="dk1"/>
              </a:buClr>
              <a:buSzPts val="6700"/>
              <a:buFont typeface="Arial"/>
              <a:buNone/>
              <a:defRPr sz="6700" b="0" i="0" u="none" strike="noStrike" cap="none">
                <a:solidFill>
                  <a:schemeClr val="dk1"/>
                </a:solidFill>
                <a:latin typeface="Arial"/>
                <a:ea typeface="Arial"/>
                <a:cs typeface="Arial"/>
                <a:sym typeface="Arial"/>
              </a:defRPr>
            </a:lvl1pPr>
            <a:lvl2pPr marL="914400" marR="0" lvl="1" indent="-228600" algn="l">
              <a:lnSpc>
                <a:spcPct val="100000"/>
              </a:lnSpc>
              <a:spcBef>
                <a:spcPts val="1160"/>
              </a:spcBef>
              <a:spcAft>
                <a:spcPts val="0"/>
              </a:spcAft>
              <a:buClr>
                <a:schemeClr val="dk1"/>
              </a:buClr>
              <a:buSzPts val="5800"/>
              <a:buFont typeface="Arial"/>
              <a:buNone/>
              <a:defRPr sz="5800" b="0" i="0" u="none" strike="noStrike" cap="none">
                <a:solidFill>
                  <a:schemeClr val="dk1"/>
                </a:solidFill>
                <a:latin typeface="Arial"/>
                <a:ea typeface="Arial"/>
                <a:cs typeface="Arial"/>
                <a:sym typeface="Arial"/>
              </a:defRPr>
            </a:lvl2pPr>
            <a:lvl3pPr marL="1371600" marR="0" lvl="2" indent="-228600" algn="l">
              <a:lnSpc>
                <a:spcPct val="100000"/>
              </a:lnSpc>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L="1828800" marR="0" lvl="3"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4pPr>
            <a:lvl5pPr marL="2286000" marR="0" lvl="4"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5pPr>
            <a:lvl6pPr marL="2743200" marR="0" lvl="5"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6pPr>
            <a:lvl7pPr marL="3200400" marR="0" lvl="6"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7pPr>
            <a:lvl8pPr marL="3657600" marR="0" lvl="7"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8pPr>
            <a:lvl9pPr marL="4114800" marR="0" lvl="8" indent="-228600" algn="l">
              <a:lnSpc>
                <a:spcPct val="100000"/>
              </a:lnSpc>
              <a:spcBef>
                <a:spcPts val="86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65" name="Google Shape;65;p10"/>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8" name="Google Shape;68;p11"/>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noAutofit/>
          </a:bodyPr>
          <a:lstStyle>
            <a:lvl1pPr marL="457200" marR="0" lvl="0" indent="-1206500" algn="l">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CB3E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59" y="1318262"/>
            <a:ext cx="39502081" cy="5486399"/>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1100"/>
              <a:buFont typeface="Arial"/>
              <a:buNone/>
              <a:defRPr sz="2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2194559" y="7680963"/>
            <a:ext cx="39502081" cy="21724621"/>
          </a:xfrm>
          <a:prstGeom prst="rect">
            <a:avLst/>
          </a:prstGeom>
          <a:noFill/>
          <a:ln>
            <a:noFill/>
          </a:ln>
        </p:spPr>
        <p:txBody>
          <a:bodyPr spcFirstLastPara="1" wrap="square" lIns="91425" tIns="91425" rIns="91425" bIns="91425" anchor="t" anchorCtr="0">
            <a:noAutofit/>
          </a:bodyPr>
          <a:lstStyle>
            <a:lvl1pPr marL="457200" marR="0" lvl="0" indent="-1206500" algn="l" rtl="0">
              <a:lnSpc>
                <a:spcPct val="100000"/>
              </a:lnSpc>
              <a:spcBef>
                <a:spcPts val="3080"/>
              </a:spcBef>
              <a:spcAft>
                <a:spcPts val="0"/>
              </a:spcAft>
              <a:buClr>
                <a:schemeClr val="dk1"/>
              </a:buClr>
              <a:buSzPts val="15400"/>
              <a:buFont typeface="Arial"/>
              <a:buChar char="•"/>
              <a:defRPr sz="15400" b="0" i="0" u="none" strike="noStrike" cap="none">
                <a:solidFill>
                  <a:schemeClr val="dk1"/>
                </a:solidFill>
                <a:latin typeface="Arial"/>
                <a:ea typeface="Arial"/>
                <a:cs typeface="Arial"/>
                <a:sym typeface="Arial"/>
              </a:defRPr>
            </a:lvl1pPr>
            <a:lvl2pPr marL="914400" marR="0" lvl="1" indent="-1079500" algn="l" rtl="0">
              <a:lnSpc>
                <a:spcPct val="100000"/>
              </a:lnSpc>
              <a:spcBef>
                <a:spcPts val="2680"/>
              </a:spcBef>
              <a:spcAft>
                <a:spcPts val="0"/>
              </a:spcAft>
              <a:buClr>
                <a:schemeClr val="dk1"/>
              </a:buClr>
              <a:buSzPts val="13400"/>
              <a:buFont typeface="Arial"/>
              <a:buChar char="–"/>
              <a:defRPr sz="13400" b="0" i="0" u="none" strike="noStrike" cap="none">
                <a:solidFill>
                  <a:schemeClr val="dk1"/>
                </a:solidFill>
                <a:latin typeface="Arial"/>
                <a:ea typeface="Arial"/>
                <a:cs typeface="Arial"/>
                <a:sym typeface="Arial"/>
              </a:defRPr>
            </a:lvl2pPr>
            <a:lvl3pPr marL="1371600" marR="0" lvl="2" indent="-958850" algn="l" rtl="0">
              <a:lnSpc>
                <a:spcPct val="100000"/>
              </a:lnSpc>
              <a:spcBef>
                <a:spcPts val="2300"/>
              </a:spcBef>
              <a:spcAft>
                <a:spcPts val="0"/>
              </a:spcAft>
              <a:buClr>
                <a:schemeClr val="dk1"/>
              </a:buClr>
              <a:buSzPts val="11500"/>
              <a:buFont typeface="Arial"/>
              <a:buChar char="•"/>
              <a:defRPr sz="11500" b="0" i="0" u="none" strike="noStrike" cap="none">
                <a:solidFill>
                  <a:schemeClr val="dk1"/>
                </a:solidFill>
                <a:latin typeface="Arial"/>
                <a:ea typeface="Arial"/>
                <a:cs typeface="Arial"/>
                <a:sym typeface="Arial"/>
              </a:defRPr>
            </a:lvl3pPr>
            <a:lvl4pPr marL="1828800" marR="0" lvl="3"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4pPr>
            <a:lvl5pPr marL="2286000" marR="0" lvl="4"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5pPr>
            <a:lvl6pPr marL="2743200" marR="0" lvl="5"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6pPr>
            <a:lvl7pPr marL="3200400" marR="0" lvl="6"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7pPr>
            <a:lvl8pPr marL="3657600" marR="0" lvl="7"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8pPr>
            <a:lvl9pPr marL="4114800" marR="0" lvl="8" indent="-838200" algn="l" rtl="0">
              <a:lnSpc>
                <a:spcPct val="100000"/>
              </a:lnSpc>
              <a:spcBef>
                <a:spcPts val="1920"/>
              </a:spcBef>
              <a:spcAft>
                <a:spcPts val="0"/>
              </a:spcAft>
              <a:buClr>
                <a:schemeClr val="dk1"/>
              </a:buClr>
              <a:buSzPts val="9600"/>
              <a:buFont typeface="Arial"/>
              <a:buChar char="•"/>
              <a:defRPr sz="960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2194559" y="30510481"/>
            <a:ext cx="10241279" cy="1752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5800"/>
              <a:buFont typeface="Arial"/>
              <a:buNone/>
              <a:defRPr sz="5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8600"/>
              <a:buFont typeface="Arial"/>
              <a:buNone/>
              <a:defRPr sz="8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31455359" y="30510481"/>
            <a:ext cx="10241279" cy="1752600"/>
          </a:xfrm>
          <a:prstGeom prst="rect">
            <a:avLst/>
          </a:prstGeom>
          <a:noFill/>
          <a:ln>
            <a:noFill/>
          </a:ln>
        </p:spPr>
        <p:txBody>
          <a:bodyPr spcFirstLastPara="1" wrap="square" lIns="438900" tIns="219450" rIns="438900" bIns="219450" anchor="ctr" anchorCtr="0">
            <a:noAutofit/>
          </a:bodyPr>
          <a:lstStyle>
            <a:lvl1pPr marL="0" marR="0" lvl="0"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450"/>
              <a:buFont typeface="Arial"/>
              <a:buNone/>
              <a:defRPr sz="5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sciencedirect.com/science/article/pii/S1164556306000811?casa_token=TDTxSeMp2hoAAAAA:UbGvJRum6ubs4XsGdBx5tAcJ7end-BOhbnFHkzf7BYmFPtHlMaLtGPWLKSFNc6oa4aFOsnl9ag"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https://www.mdpi.com/2073-4395/9/4/179"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AEBB"/>
        </a:solidFill>
        <a:effectLst/>
      </p:bgPr>
    </p:bg>
    <p:spTree>
      <p:nvGrpSpPr>
        <p:cNvPr id="1" name="Shape 82"/>
        <p:cNvGrpSpPr/>
        <p:nvPr/>
      </p:nvGrpSpPr>
      <p:grpSpPr>
        <a:xfrm>
          <a:off x="0" y="0"/>
          <a:ext cx="0" cy="0"/>
          <a:chOff x="0" y="0"/>
          <a:chExt cx="0" cy="0"/>
        </a:xfrm>
      </p:grpSpPr>
      <p:sp>
        <p:nvSpPr>
          <p:cNvPr id="83" name="Google Shape;83;p1"/>
          <p:cNvSpPr/>
          <p:nvPr/>
        </p:nvSpPr>
        <p:spPr>
          <a:xfrm>
            <a:off x="-19380" y="-78621"/>
            <a:ext cx="43929900" cy="6119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600"/>
              <a:buFont typeface="Arial"/>
              <a:buNone/>
            </a:pPr>
            <a:endParaRPr sz="9600" b="0" i="0" u="none" strike="noStrike" cap="none">
              <a:solidFill>
                <a:schemeClr val="lt1"/>
              </a:solidFill>
              <a:latin typeface="Arial"/>
              <a:ea typeface="Arial"/>
              <a:cs typeface="Arial"/>
              <a:sym typeface="Arial"/>
            </a:endParaRPr>
          </a:p>
        </p:txBody>
      </p:sp>
      <p:sp>
        <p:nvSpPr>
          <p:cNvPr id="84" name="Google Shape;84;p1"/>
          <p:cNvSpPr txBox="1"/>
          <p:nvPr/>
        </p:nvSpPr>
        <p:spPr>
          <a:xfrm>
            <a:off x="6352856" y="1193457"/>
            <a:ext cx="29955900" cy="40413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8000" dirty="0">
                <a:solidFill>
                  <a:schemeClr val="dk1"/>
                </a:solidFill>
              </a:rPr>
              <a:t>Hops and Soil: A Close Look at Moisture and Microbes</a:t>
            </a:r>
            <a:r>
              <a:rPr lang="en-US" sz="80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a:t>
            </a:r>
            <a:endParaRPr sz="80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5400" dirty="0">
                <a:solidFill>
                  <a:schemeClr val="dk1"/>
                </a:solidFill>
              </a:rPr>
              <a:t>Amran Mohamed, </a:t>
            </a:r>
            <a:r>
              <a:rPr lang="en-US" sz="5400" dirty="0" err="1">
                <a:solidFill>
                  <a:schemeClr val="dk1"/>
                </a:solidFill>
              </a:rPr>
              <a:t>Fatum</a:t>
            </a:r>
            <a:r>
              <a:rPr lang="en-US" sz="5400" dirty="0">
                <a:solidFill>
                  <a:schemeClr val="dk1"/>
                </a:solidFill>
              </a:rPr>
              <a:t> Noor, Lexi </a:t>
            </a:r>
            <a:r>
              <a:rPr lang="en-US" sz="5400" dirty="0" err="1">
                <a:solidFill>
                  <a:schemeClr val="dk1"/>
                </a:solidFill>
              </a:rPr>
              <a:t>Dockter</a:t>
            </a:r>
            <a:r>
              <a:rPr lang="en-US" sz="5400" dirty="0">
                <a:solidFill>
                  <a:schemeClr val="dk1"/>
                </a:solidFill>
              </a:rPr>
              <a:t>, George </a:t>
            </a:r>
            <a:r>
              <a:rPr lang="en-US" sz="5400" dirty="0" err="1">
                <a:solidFill>
                  <a:schemeClr val="dk1"/>
                </a:solidFill>
              </a:rPr>
              <a:t>Vourlitis</a:t>
            </a:r>
            <a:r>
              <a:rPr lang="en-US" sz="5400" dirty="0">
                <a:solidFill>
                  <a:schemeClr val="dk1"/>
                </a:solidFill>
              </a:rPr>
              <a:t>, Arun Sethuraman</a:t>
            </a:r>
            <a:endParaRPr sz="5400" dirty="0">
              <a:solidFill>
                <a:schemeClr val="dk1"/>
              </a:solidFill>
            </a:endParaRPr>
          </a:p>
          <a:p>
            <a:pPr marL="0" marR="0" lvl="0" indent="0" algn="ctr" rtl="0">
              <a:lnSpc>
                <a:spcPct val="100000"/>
              </a:lnSpc>
              <a:spcBef>
                <a:spcPts val="0"/>
              </a:spcBef>
              <a:spcAft>
                <a:spcPts val="0"/>
              </a:spcAft>
              <a:buClr>
                <a:schemeClr val="dk1"/>
              </a:buClr>
              <a:buSzPts val="1200"/>
              <a:buFont typeface="Arial"/>
              <a:buNone/>
            </a:pPr>
            <a:r>
              <a:rPr lang="en-US" sz="4800" b="0" i="0" u="none" strike="noStrike" cap="none" dirty="0">
                <a:solidFill>
                  <a:schemeClr val="dk1"/>
                </a:solidFill>
                <a:latin typeface="Arial"/>
                <a:ea typeface="Arial"/>
                <a:cs typeface="Arial"/>
                <a:sym typeface="Arial"/>
              </a:rPr>
              <a:t>San Diego State University, C</a:t>
            </a:r>
            <a:r>
              <a:rPr lang="en-US" sz="4800" dirty="0">
                <a:solidFill>
                  <a:schemeClr val="dk1"/>
                </a:solidFill>
              </a:rPr>
              <a:t>alifornia State University</a:t>
            </a:r>
            <a:r>
              <a:rPr lang="en-US" sz="4800" b="0" i="0" u="none" strike="noStrike" cap="none" dirty="0">
                <a:solidFill>
                  <a:schemeClr val="dk1"/>
                </a:solidFill>
                <a:latin typeface="Arial"/>
                <a:ea typeface="Arial"/>
                <a:cs typeface="Arial"/>
                <a:sym typeface="Arial"/>
              </a:rPr>
              <a:t> San </a:t>
            </a:r>
            <a:r>
              <a:rPr lang="en-US" sz="4800" dirty="0">
                <a:solidFill>
                  <a:schemeClr val="dk1"/>
                </a:solidFill>
              </a:rPr>
              <a:t>Marcos</a:t>
            </a:r>
            <a:endParaRPr sz="4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dirty="0">
              <a:solidFill>
                <a:schemeClr val="dk1"/>
              </a:solidFill>
              <a:latin typeface="Arial"/>
              <a:ea typeface="Arial"/>
              <a:cs typeface="Arial"/>
              <a:sym typeface="Arial"/>
            </a:endParaRPr>
          </a:p>
        </p:txBody>
      </p:sp>
      <p:cxnSp>
        <p:nvCxnSpPr>
          <p:cNvPr id="85" name="Google Shape;85;p1"/>
          <p:cNvCxnSpPr/>
          <p:nvPr/>
        </p:nvCxnSpPr>
        <p:spPr>
          <a:xfrm>
            <a:off x="-19380" y="5931735"/>
            <a:ext cx="43929900" cy="0"/>
          </a:xfrm>
          <a:prstGeom prst="straightConnector1">
            <a:avLst/>
          </a:prstGeom>
          <a:noFill/>
          <a:ln w="228600" cap="flat" cmpd="sng">
            <a:solidFill>
              <a:srgbClr val="DE954B"/>
            </a:solidFill>
            <a:prstDash val="solid"/>
            <a:round/>
            <a:headEnd type="none" w="sm" len="sm"/>
            <a:tailEnd type="none" w="sm" len="sm"/>
          </a:ln>
          <a:effectLst>
            <a:outerShdw blurRad="50799" dist="38100" dir="2700000" algn="tl" rotWithShape="0">
              <a:srgbClr val="000000">
                <a:alpha val="40000"/>
              </a:srgbClr>
            </a:outerShdw>
          </a:effectLst>
        </p:spPr>
      </p:cxnSp>
      <p:grpSp>
        <p:nvGrpSpPr>
          <p:cNvPr id="86" name="Google Shape;86;p1"/>
          <p:cNvGrpSpPr/>
          <p:nvPr/>
        </p:nvGrpSpPr>
        <p:grpSpPr>
          <a:xfrm>
            <a:off x="33062175" y="29855784"/>
            <a:ext cx="10515215" cy="2494231"/>
            <a:chOff x="33149126" y="24981416"/>
            <a:chExt cx="10186200" cy="2802506"/>
          </a:xfrm>
        </p:grpSpPr>
        <p:sp>
          <p:nvSpPr>
            <p:cNvPr id="87" name="Google Shape;87;p1"/>
            <p:cNvSpPr txBox="1"/>
            <p:nvPr/>
          </p:nvSpPr>
          <p:spPr>
            <a:xfrm>
              <a:off x="33149126" y="24981416"/>
              <a:ext cx="10186175" cy="1027416"/>
            </a:xfrm>
            <a:prstGeom prst="rect">
              <a:avLst/>
            </a:prstGeom>
            <a:solidFill>
              <a:srgbClr val="BAC7A5"/>
            </a:soli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a:solidFill>
                    <a:schemeClr val="dk1"/>
                  </a:solidFill>
                  <a:latin typeface="Arial"/>
                  <a:ea typeface="Arial"/>
                  <a:cs typeface="Arial"/>
                  <a:sym typeface="Arial"/>
                </a:rPr>
                <a:t>ACKNOWLEDGEMENTS</a:t>
              </a:r>
              <a:endParaRPr sz="1800" b="0" i="0" u="none" strike="noStrike" cap="none">
                <a:solidFill>
                  <a:srgbClr val="000000"/>
                </a:solidFill>
                <a:latin typeface="Arial"/>
                <a:ea typeface="Arial"/>
                <a:cs typeface="Arial"/>
                <a:sym typeface="Arial"/>
              </a:endParaRPr>
            </a:p>
          </p:txBody>
        </p:sp>
        <p:sp>
          <p:nvSpPr>
            <p:cNvPr id="88" name="Google Shape;88;p1"/>
            <p:cNvSpPr txBox="1"/>
            <p:nvPr/>
          </p:nvSpPr>
          <p:spPr>
            <a:xfrm>
              <a:off x="33149126" y="26008831"/>
              <a:ext cx="10186200" cy="1775091"/>
            </a:xfrm>
            <a:prstGeom prst="rect">
              <a:avLst/>
            </a:prstGeom>
            <a:solidFill>
              <a:srgbClr val="F9FBF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endParaRPr lang="en-US" sz="2700" dirty="0">
                <a:solidFill>
                  <a:srgbClr val="444444"/>
                </a:solidFill>
                <a:highlight>
                  <a:srgbClr val="FFFFFF"/>
                </a:highlight>
              </a:endParaRPr>
            </a:p>
            <a:p>
              <a:pPr marL="0" marR="0" lvl="0" indent="0" algn="ctr" rtl="0">
                <a:lnSpc>
                  <a:spcPct val="100000"/>
                </a:lnSpc>
                <a:spcBef>
                  <a:spcPts val="0"/>
                </a:spcBef>
                <a:spcAft>
                  <a:spcPts val="0"/>
                </a:spcAft>
                <a:buClr>
                  <a:schemeClr val="dk1"/>
                </a:buClr>
                <a:buSzPts val="1100"/>
                <a:buFont typeface="Arial"/>
                <a:buNone/>
              </a:pPr>
              <a:r>
                <a:rPr lang="en-US" sz="2700" dirty="0">
                  <a:solidFill>
                    <a:srgbClr val="444444"/>
                  </a:solidFill>
                  <a:highlight>
                    <a:srgbClr val="FFFFFF"/>
                  </a:highlight>
                </a:rPr>
                <a:t>This work was funded by USDA-HSI:2022-77040-38529 to PI Sethuraman and co-PIs </a:t>
              </a:r>
              <a:r>
                <a:rPr lang="en-US" sz="2700" dirty="0" err="1">
                  <a:solidFill>
                    <a:srgbClr val="444444"/>
                  </a:solidFill>
                  <a:highlight>
                    <a:srgbClr val="FFFFFF"/>
                  </a:highlight>
                </a:rPr>
                <a:t>Vourlitis</a:t>
              </a:r>
              <a:r>
                <a:rPr lang="en-US" sz="2700" dirty="0">
                  <a:solidFill>
                    <a:srgbClr val="444444"/>
                  </a:solidFill>
                  <a:highlight>
                    <a:srgbClr val="FFFFFF"/>
                  </a:highlight>
                </a:rPr>
                <a:t> and </a:t>
              </a:r>
              <a:r>
                <a:rPr lang="en-US" sz="2700" dirty="0" err="1">
                  <a:solidFill>
                    <a:srgbClr val="444444"/>
                  </a:solidFill>
                  <a:highlight>
                    <a:srgbClr val="FFFFFF"/>
                  </a:highlight>
                </a:rPr>
                <a:t>Jancovich</a:t>
              </a:r>
              <a:r>
                <a:rPr lang="en-US" sz="2700" dirty="0">
                  <a:solidFill>
                    <a:srgbClr val="444444"/>
                  </a:solidFill>
                  <a:highlight>
                    <a:srgbClr val="FFFFFF"/>
                  </a:highlight>
                </a:rPr>
                <a:t>.</a:t>
              </a:r>
              <a:endParaRPr sz="2700" b="0" i="0" u="none" strike="noStrike" cap="none" dirty="0">
                <a:solidFill>
                  <a:srgbClr val="500000"/>
                </a:solidFill>
                <a:latin typeface="Arial"/>
                <a:ea typeface="Arial"/>
                <a:cs typeface="Arial"/>
                <a:sym typeface="Arial"/>
              </a:endParaRPr>
            </a:p>
          </p:txBody>
        </p:sp>
      </p:grpSp>
      <p:grpSp>
        <p:nvGrpSpPr>
          <p:cNvPr id="89" name="Google Shape;89;p1"/>
          <p:cNvGrpSpPr/>
          <p:nvPr/>
        </p:nvGrpSpPr>
        <p:grpSpPr>
          <a:xfrm>
            <a:off x="32992457" y="17977620"/>
            <a:ext cx="10643401" cy="9141549"/>
            <a:chOff x="1357195" y="7210962"/>
            <a:chExt cx="10643401" cy="8335511"/>
          </a:xfrm>
        </p:grpSpPr>
        <p:sp>
          <p:nvSpPr>
            <p:cNvPr id="90" name="Google Shape;90;p1"/>
            <p:cNvSpPr/>
            <p:nvPr/>
          </p:nvSpPr>
          <p:spPr>
            <a:xfrm>
              <a:off x="1357195" y="8209073"/>
              <a:ext cx="10643401" cy="7337400"/>
            </a:xfrm>
            <a:prstGeom prst="rect">
              <a:avLst/>
            </a:prstGeom>
            <a:solidFill>
              <a:srgbClr val="F9FBFD"/>
            </a:solidFill>
            <a:ln>
              <a:noFill/>
            </a:ln>
          </p:spPr>
          <p:txBody>
            <a:bodyPr spcFirstLastPara="1" wrap="square" lIns="365750" tIns="91425" rIns="365750" bIns="91425" anchor="t" anchorCtr="0">
              <a:noAutofit/>
            </a:bodyPr>
            <a:lstStyle/>
            <a:p>
              <a:pPr marL="76200" marR="0" lvl="0" algn="l" rtl="0">
                <a:lnSpc>
                  <a:spcPct val="115000"/>
                </a:lnSpc>
                <a:spcBef>
                  <a:spcPts val="300"/>
                </a:spcBef>
                <a:spcAft>
                  <a:spcPts val="0"/>
                </a:spcAft>
                <a:buSzPts val="2000"/>
              </a:pPr>
              <a:r>
                <a:rPr lang="en-US" sz="2600" dirty="0">
                  <a:solidFill>
                    <a:schemeClr val="dk1"/>
                  </a:solidFill>
                </a:rPr>
                <a:t>In this study, we employed a comprehensive approach to explore the intricate relationships among hop varieties and their soil environment. The unexpected findings, such as the nuanced correlations between soil moisture, microbial abundance, and diversity challenge our hypothesis of the significant relationship between soil moisture content and nitrogen fixation. It also showed that each hop type has its own unique relationship with soil moisture, microbial activity, and growth. </a:t>
              </a:r>
              <a:endParaRPr sz="2600" dirty="0">
                <a:solidFill>
                  <a:schemeClr val="dk1"/>
                </a:solidFill>
              </a:endParaRPr>
            </a:p>
            <a:p>
              <a:pPr marL="0" marR="0" lvl="0" indent="0" algn="l" rtl="0">
                <a:lnSpc>
                  <a:spcPct val="115000"/>
                </a:lnSpc>
                <a:spcBef>
                  <a:spcPts val="300"/>
                </a:spcBef>
                <a:spcAft>
                  <a:spcPts val="0"/>
                </a:spcAft>
                <a:buNone/>
              </a:pPr>
              <a:r>
                <a:rPr lang="en-US" sz="2600" dirty="0"/>
                <a:t>                                          </a:t>
              </a:r>
            </a:p>
            <a:p>
              <a:pPr marL="0" marR="0" lvl="0" indent="0" algn="ctr" rtl="0">
                <a:lnSpc>
                  <a:spcPct val="115000"/>
                </a:lnSpc>
                <a:spcBef>
                  <a:spcPts val="300"/>
                </a:spcBef>
                <a:spcAft>
                  <a:spcPts val="0"/>
                </a:spcAft>
                <a:buNone/>
              </a:pPr>
              <a:r>
                <a:rPr lang="en-US" sz="2600" b="1" dirty="0"/>
                <a:t>Future Studies</a:t>
              </a:r>
            </a:p>
            <a:p>
              <a:pPr marR="0" lvl="0" algn="l" rtl="0">
                <a:lnSpc>
                  <a:spcPct val="115000"/>
                </a:lnSpc>
                <a:spcBef>
                  <a:spcPts val="300"/>
                </a:spcBef>
                <a:spcAft>
                  <a:spcPts val="0"/>
                </a:spcAft>
              </a:pPr>
              <a:r>
                <a:rPr lang="en-US" sz="2600" dirty="0"/>
                <a:t>To understand these interactions better, future studies should investigate the specific details of how soil nutrients and environmental factors influence plant growth. In summary, our study opens the door to a better understanding of how different hops connect with their environment. These insights can lead to more tailored and sustainable farming methods for improved crop management. </a:t>
              </a:r>
              <a:endParaRPr sz="2600" dirty="0"/>
            </a:p>
          </p:txBody>
        </p:sp>
        <p:sp>
          <p:nvSpPr>
            <p:cNvPr id="91" name="Google Shape;91;p1"/>
            <p:cNvSpPr txBox="1"/>
            <p:nvPr/>
          </p:nvSpPr>
          <p:spPr>
            <a:xfrm>
              <a:off x="1360144" y="7210962"/>
              <a:ext cx="10515600" cy="1034100"/>
            </a:xfrm>
            <a:prstGeom prst="rect">
              <a:avLst/>
            </a:prstGeom>
            <a:solidFill>
              <a:srgbClr val="BAC7A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a:solidFill>
                    <a:schemeClr val="dk1"/>
                  </a:solidFill>
                  <a:latin typeface="Arial"/>
                  <a:ea typeface="Arial"/>
                  <a:cs typeface="Arial"/>
                  <a:sym typeface="Arial"/>
                </a:rPr>
                <a:t>CONCLUSIONS </a:t>
              </a:r>
              <a:endParaRPr sz="1800" b="0" i="0" u="none" strike="noStrike" cap="none">
                <a:solidFill>
                  <a:srgbClr val="000000"/>
                </a:solidFill>
                <a:latin typeface="Arial"/>
                <a:ea typeface="Arial"/>
                <a:cs typeface="Arial"/>
                <a:sym typeface="Arial"/>
              </a:endParaRPr>
            </a:p>
          </p:txBody>
        </p:sp>
      </p:grpSp>
      <p:pic>
        <p:nvPicPr>
          <p:cNvPr id="92" name="Google Shape;92;p1"/>
          <p:cNvPicPr preferRelativeResize="0"/>
          <p:nvPr/>
        </p:nvPicPr>
        <p:blipFill rotWithShape="1">
          <a:blip r:embed="rId3">
            <a:alphaModFix/>
          </a:blip>
          <a:srcRect/>
          <a:stretch/>
        </p:blipFill>
        <p:spPr>
          <a:xfrm>
            <a:off x="36308744" y="2448205"/>
            <a:ext cx="6018176" cy="1211450"/>
          </a:xfrm>
          <a:prstGeom prst="rect">
            <a:avLst/>
          </a:prstGeom>
          <a:noFill/>
          <a:ln>
            <a:noFill/>
          </a:ln>
        </p:spPr>
      </p:pic>
      <p:grpSp>
        <p:nvGrpSpPr>
          <p:cNvPr id="93" name="Google Shape;93;p1"/>
          <p:cNvGrpSpPr/>
          <p:nvPr/>
        </p:nvGrpSpPr>
        <p:grpSpPr>
          <a:xfrm>
            <a:off x="11100691" y="6354206"/>
            <a:ext cx="10515610" cy="26060349"/>
            <a:chOff x="11852425" y="6484268"/>
            <a:chExt cx="5191800" cy="43848135"/>
          </a:xfrm>
        </p:grpSpPr>
        <p:sp>
          <p:nvSpPr>
            <p:cNvPr id="94" name="Google Shape;94;p1"/>
            <p:cNvSpPr/>
            <p:nvPr/>
          </p:nvSpPr>
          <p:spPr>
            <a:xfrm>
              <a:off x="11852425" y="8022803"/>
              <a:ext cx="5191800" cy="42309600"/>
            </a:xfrm>
            <a:prstGeom prst="rect">
              <a:avLst/>
            </a:prstGeom>
            <a:solidFill>
              <a:srgbClr val="F9FBFD"/>
            </a:solidFill>
            <a:ln>
              <a:noFill/>
            </a:ln>
          </p:spPr>
          <p:txBody>
            <a:bodyPr spcFirstLastPara="1" wrap="square" lIns="365750" tIns="91425" rIns="365750" bIns="91425" anchor="t" anchorCtr="0">
              <a:noAutofit/>
            </a:bodyPr>
            <a:lstStyle/>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0" marR="0" lvl="0" indent="0" algn="l" rtl="0">
                <a:lnSpc>
                  <a:spcPct val="115000"/>
                </a:lnSpc>
                <a:spcBef>
                  <a:spcPts val="300"/>
                </a:spcBef>
                <a:spcAft>
                  <a:spcPts val="0"/>
                </a:spcAft>
                <a:buNone/>
              </a:pPr>
              <a:endParaRPr sz="3200">
                <a:solidFill>
                  <a:schemeClr val="dk1"/>
                </a:solidFill>
              </a:endParaRPr>
            </a:p>
            <a:p>
              <a:pPr marL="914400" marR="0" lvl="0" indent="0" algn="l" rtl="0">
                <a:lnSpc>
                  <a:spcPct val="115000"/>
                </a:lnSpc>
                <a:spcBef>
                  <a:spcPts val="300"/>
                </a:spcBef>
                <a:spcAft>
                  <a:spcPts val="300"/>
                </a:spcAft>
                <a:buNone/>
              </a:pPr>
              <a:endParaRPr sz="3200">
                <a:solidFill>
                  <a:schemeClr val="dk1"/>
                </a:solidFill>
              </a:endParaRPr>
            </a:p>
          </p:txBody>
        </p:sp>
        <p:sp>
          <p:nvSpPr>
            <p:cNvPr id="95" name="Google Shape;95;p1"/>
            <p:cNvSpPr txBox="1"/>
            <p:nvPr/>
          </p:nvSpPr>
          <p:spPr>
            <a:xfrm>
              <a:off x="11852429" y="6484268"/>
              <a:ext cx="5191795" cy="1538534"/>
            </a:xfrm>
            <a:prstGeom prst="rect">
              <a:avLst/>
            </a:prstGeom>
            <a:solidFill>
              <a:srgbClr val="BAC7A5"/>
            </a:solid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US" sz="4000">
                  <a:solidFill>
                    <a:schemeClr val="dk1"/>
                  </a:solidFill>
                </a:rPr>
                <a:t>RESULTS</a:t>
              </a:r>
              <a:endParaRPr sz="1800" b="0" i="0" u="none" strike="noStrike" cap="none">
                <a:solidFill>
                  <a:schemeClr val="dk1"/>
                </a:solidFill>
                <a:latin typeface="Arial"/>
                <a:ea typeface="Arial"/>
                <a:cs typeface="Arial"/>
                <a:sym typeface="Arial"/>
              </a:endParaRPr>
            </a:p>
          </p:txBody>
        </p:sp>
      </p:grpSp>
      <p:grpSp>
        <p:nvGrpSpPr>
          <p:cNvPr id="96" name="Google Shape;96;p1"/>
          <p:cNvGrpSpPr/>
          <p:nvPr/>
        </p:nvGrpSpPr>
        <p:grpSpPr>
          <a:xfrm>
            <a:off x="252753" y="18457360"/>
            <a:ext cx="10517882" cy="6792507"/>
            <a:chOff x="670932" y="18354980"/>
            <a:chExt cx="10630566" cy="7270935"/>
          </a:xfrm>
        </p:grpSpPr>
        <p:sp>
          <p:nvSpPr>
            <p:cNvPr id="97" name="Google Shape;97;p1"/>
            <p:cNvSpPr/>
            <p:nvPr/>
          </p:nvSpPr>
          <p:spPr>
            <a:xfrm>
              <a:off x="670932" y="19263361"/>
              <a:ext cx="10627950" cy="6362554"/>
            </a:xfrm>
            <a:prstGeom prst="rect">
              <a:avLst/>
            </a:prstGeom>
            <a:solidFill>
              <a:srgbClr val="F9FBFD"/>
            </a:solidFill>
            <a:ln>
              <a:noFill/>
            </a:ln>
          </p:spPr>
          <p:txBody>
            <a:bodyPr spcFirstLastPara="1" wrap="square" lIns="365750" tIns="91425" rIns="365750" bIns="91425" anchor="t" anchorCtr="0">
              <a:noAutofit/>
            </a:bodyPr>
            <a:lstStyle/>
            <a:p>
              <a:pPr marL="457200" marR="0" lvl="0" indent="-412750" algn="l" rtl="0">
                <a:lnSpc>
                  <a:spcPct val="100000"/>
                </a:lnSpc>
                <a:spcBef>
                  <a:spcPts val="0"/>
                </a:spcBef>
                <a:spcAft>
                  <a:spcPts val="0"/>
                </a:spcAft>
                <a:buClr>
                  <a:schemeClr val="dk1"/>
                </a:buClr>
                <a:buSzPts val="2900"/>
                <a:buChar char="●"/>
              </a:pPr>
              <a:endParaRPr lang="en-US" sz="2700" dirty="0">
                <a:solidFill>
                  <a:schemeClr val="dk1"/>
                </a:solidFill>
              </a:endParaRPr>
            </a:p>
            <a:p>
              <a:pPr marL="457200" marR="0" lvl="0" indent="-412750" algn="l" rtl="0">
                <a:lnSpc>
                  <a:spcPct val="100000"/>
                </a:lnSpc>
                <a:spcBef>
                  <a:spcPts val="0"/>
                </a:spcBef>
                <a:spcAft>
                  <a:spcPts val="0"/>
                </a:spcAft>
                <a:buClr>
                  <a:schemeClr val="dk1"/>
                </a:buClr>
                <a:buSzPts val="2900"/>
                <a:buChar char="●"/>
              </a:pPr>
              <a:r>
                <a:rPr lang="en-US" sz="2700" dirty="0">
                  <a:solidFill>
                    <a:schemeClr val="dk1"/>
                  </a:solidFill>
                </a:rPr>
                <a:t>Our investigation centered on unraveling the intricate soil relationships within a diverse range of hop strains, including varieties such as Brewers Gold, Columbus, Comet, </a:t>
              </a:r>
              <a:r>
                <a:rPr lang="en-US" sz="2700" dirty="0" err="1">
                  <a:solidFill>
                    <a:schemeClr val="dk1"/>
                  </a:solidFill>
                </a:rPr>
                <a:t>Fuggle</a:t>
              </a:r>
              <a:r>
                <a:rPr lang="en-US" sz="2700" dirty="0">
                  <a:solidFill>
                    <a:schemeClr val="dk1"/>
                  </a:solidFill>
                </a:rPr>
                <a:t>, </a:t>
              </a:r>
              <a:r>
                <a:rPr lang="en-US" sz="2700" dirty="0" err="1">
                  <a:solidFill>
                    <a:schemeClr val="dk1"/>
                  </a:solidFill>
                </a:rPr>
                <a:t>Hallertauer</a:t>
              </a:r>
              <a:r>
                <a:rPr lang="en-US" sz="2700" dirty="0">
                  <a:solidFill>
                    <a:schemeClr val="dk1"/>
                  </a:solidFill>
                </a:rPr>
                <a:t>, </a:t>
              </a:r>
              <a:r>
                <a:rPr lang="en-US" sz="2700" dirty="0" err="1">
                  <a:solidFill>
                    <a:schemeClr val="dk1"/>
                  </a:solidFill>
                </a:rPr>
                <a:t>Neomexicanus</a:t>
              </a:r>
              <a:r>
                <a:rPr lang="en-US" sz="2700" dirty="0">
                  <a:solidFill>
                    <a:schemeClr val="dk1"/>
                  </a:solidFill>
                </a:rPr>
                <a:t>, </a:t>
              </a:r>
              <a:r>
                <a:rPr lang="en-US" sz="2700" dirty="0" err="1">
                  <a:solidFill>
                    <a:schemeClr val="dk1"/>
                  </a:solidFill>
                </a:rPr>
                <a:t>Saaz</a:t>
              </a:r>
              <a:r>
                <a:rPr lang="en-US" sz="2700" dirty="0">
                  <a:solidFill>
                    <a:schemeClr val="dk1"/>
                  </a:solidFill>
                </a:rPr>
                <a:t> 72, </a:t>
              </a:r>
              <a:r>
                <a:rPr lang="en-US" sz="2700" dirty="0" err="1">
                  <a:solidFill>
                    <a:schemeClr val="dk1"/>
                  </a:solidFill>
                </a:rPr>
                <a:t>Sorachi</a:t>
              </a:r>
              <a:r>
                <a:rPr lang="en-US" sz="2700" dirty="0">
                  <a:solidFill>
                    <a:schemeClr val="dk1"/>
                  </a:solidFill>
                </a:rPr>
                <a:t> Ace, Southern Cross, and Zeus. By examining the soil dynamics associated with these distinct hop strains at California State University San Marcos (CSUSM) Greenhouse, we aimed to uncover unique correlations that contribute to a comprehensive understanding of the soil ecosystem supporting hop cultivation.</a:t>
              </a:r>
              <a:endParaRPr sz="2700" i="0" u="none" strike="noStrike" cap="none" dirty="0">
                <a:solidFill>
                  <a:schemeClr val="dk1"/>
                </a:solidFill>
              </a:endParaRPr>
            </a:p>
          </p:txBody>
        </p:sp>
        <p:sp>
          <p:nvSpPr>
            <p:cNvPr id="98" name="Google Shape;98;p1"/>
            <p:cNvSpPr txBox="1"/>
            <p:nvPr/>
          </p:nvSpPr>
          <p:spPr>
            <a:xfrm>
              <a:off x="673548" y="18354980"/>
              <a:ext cx="10627950" cy="914400"/>
            </a:xfrm>
            <a:prstGeom prst="rect">
              <a:avLst/>
            </a:prstGeom>
            <a:solidFill>
              <a:srgbClr val="BAC7A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a:solidFill>
                    <a:schemeClr val="dk1"/>
                  </a:solidFill>
                  <a:latin typeface="Arial"/>
                  <a:ea typeface="Arial"/>
                  <a:cs typeface="Arial"/>
                  <a:sym typeface="Arial"/>
                </a:rPr>
                <a:t>STUDY DESIGN AND OBJECTIVES</a:t>
              </a:r>
              <a:endParaRPr sz="1800" b="0" i="0" u="none" strike="noStrike" cap="none">
                <a:solidFill>
                  <a:srgbClr val="000000"/>
                </a:solidFill>
                <a:latin typeface="Arial"/>
                <a:ea typeface="Arial"/>
                <a:cs typeface="Arial"/>
                <a:sym typeface="Arial"/>
              </a:endParaRPr>
            </a:p>
          </p:txBody>
        </p:sp>
      </p:grpSp>
      <p:grpSp>
        <p:nvGrpSpPr>
          <p:cNvPr id="99" name="Google Shape;99;p1"/>
          <p:cNvGrpSpPr/>
          <p:nvPr/>
        </p:nvGrpSpPr>
        <p:grpSpPr>
          <a:xfrm>
            <a:off x="252772" y="25454800"/>
            <a:ext cx="10515600" cy="6895066"/>
            <a:chOff x="788582" y="25498447"/>
            <a:chExt cx="10515600" cy="6626429"/>
          </a:xfrm>
        </p:grpSpPr>
        <p:sp>
          <p:nvSpPr>
            <p:cNvPr id="100" name="Google Shape;100;p1"/>
            <p:cNvSpPr/>
            <p:nvPr/>
          </p:nvSpPr>
          <p:spPr>
            <a:xfrm>
              <a:off x="788582" y="26412844"/>
              <a:ext cx="10515600" cy="5712032"/>
            </a:xfrm>
            <a:prstGeom prst="rect">
              <a:avLst/>
            </a:prstGeom>
            <a:solidFill>
              <a:srgbClr val="F9FBFD"/>
            </a:solidFill>
            <a:ln>
              <a:noFill/>
            </a:ln>
          </p:spPr>
          <p:txBody>
            <a:bodyPr spcFirstLastPara="1" wrap="square" lIns="365750" tIns="91425" rIns="365750" bIns="91425" anchor="t" anchorCtr="0">
              <a:noAutofit/>
            </a:bodyPr>
            <a:lstStyle/>
            <a:p>
              <a:pPr marL="457200" marR="0" lvl="0" indent="-400050" algn="l" rtl="0">
                <a:lnSpc>
                  <a:spcPct val="100000"/>
                </a:lnSpc>
                <a:spcBef>
                  <a:spcPts val="1000"/>
                </a:spcBef>
                <a:spcAft>
                  <a:spcPts val="0"/>
                </a:spcAft>
                <a:buClr>
                  <a:schemeClr val="dk1"/>
                </a:buClr>
                <a:buSzPts val="2700"/>
                <a:buChar char="●"/>
              </a:pPr>
              <a:r>
                <a:rPr lang="en-US" sz="2700" dirty="0">
                  <a:solidFill>
                    <a:schemeClr val="dk1"/>
                  </a:solidFill>
                </a:rPr>
                <a:t>Conducting a soil chemical analysis on the hop strains involved a meticulous approach. Soil samples were initially collected and prepared for various analyses, including microbial community composition analyses via 16s rRNA sequencing, soil moisture, extractable nitrogen (N), and extractable phosphorus (P). These analyses were vital in understanding the soil dynamics associated with the hop varieties. Post-experiment, the data obtained were subjected to rigorous analysis using R Studio. Leveraging the </a:t>
              </a:r>
              <a:r>
                <a:rPr lang="en-US" sz="2700" dirty="0" err="1">
                  <a:solidFill>
                    <a:schemeClr val="dk1"/>
                  </a:solidFill>
                </a:rPr>
                <a:t>ggplot</a:t>
              </a:r>
              <a:r>
                <a:rPr lang="en-US" sz="2700" dirty="0">
                  <a:solidFill>
                    <a:schemeClr val="dk1"/>
                  </a:solidFill>
                </a:rPr>
                <a:t> functionality, trends and correlations within the datasets were visually represented, providing a comprehensive overview of the intricate relationships among the diverse hop strains. </a:t>
              </a:r>
              <a:endParaRPr sz="2700" i="0" u="none" strike="noStrike" cap="none" dirty="0">
                <a:solidFill>
                  <a:schemeClr val="dk1"/>
                </a:solidFill>
              </a:endParaRPr>
            </a:p>
          </p:txBody>
        </p:sp>
        <p:sp>
          <p:nvSpPr>
            <p:cNvPr id="101" name="Google Shape;101;p1"/>
            <p:cNvSpPr txBox="1"/>
            <p:nvPr/>
          </p:nvSpPr>
          <p:spPr>
            <a:xfrm>
              <a:off x="788582" y="25498447"/>
              <a:ext cx="10515600" cy="914400"/>
            </a:xfrm>
            <a:prstGeom prst="rect">
              <a:avLst/>
            </a:prstGeom>
            <a:solidFill>
              <a:srgbClr val="BAC7A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a:solidFill>
                    <a:schemeClr val="dk1"/>
                  </a:solidFill>
                  <a:latin typeface="Arial"/>
                  <a:ea typeface="Arial"/>
                  <a:cs typeface="Arial"/>
                  <a:sym typeface="Arial"/>
                </a:rPr>
                <a:t>METHODS</a:t>
              </a:r>
              <a:endParaRPr sz="1800" b="0" i="0" u="none" strike="noStrike" cap="none">
                <a:solidFill>
                  <a:srgbClr val="000000"/>
                </a:solidFill>
                <a:latin typeface="Arial"/>
                <a:ea typeface="Arial"/>
                <a:cs typeface="Arial"/>
                <a:sym typeface="Arial"/>
              </a:endParaRPr>
            </a:p>
          </p:txBody>
        </p:sp>
      </p:grpSp>
      <p:grpSp>
        <p:nvGrpSpPr>
          <p:cNvPr id="102" name="Google Shape;102;p1"/>
          <p:cNvGrpSpPr/>
          <p:nvPr/>
        </p:nvGrpSpPr>
        <p:grpSpPr>
          <a:xfrm>
            <a:off x="255361" y="6326703"/>
            <a:ext cx="10515600" cy="11886427"/>
            <a:chOff x="1357620" y="7141825"/>
            <a:chExt cx="10201365" cy="13426707"/>
          </a:xfrm>
        </p:grpSpPr>
        <p:sp>
          <p:nvSpPr>
            <p:cNvPr id="103" name="Google Shape;103;p1"/>
            <p:cNvSpPr/>
            <p:nvPr/>
          </p:nvSpPr>
          <p:spPr>
            <a:xfrm>
              <a:off x="1357621" y="8173842"/>
              <a:ext cx="10201364" cy="12394690"/>
            </a:xfrm>
            <a:prstGeom prst="rect">
              <a:avLst/>
            </a:prstGeom>
            <a:solidFill>
              <a:srgbClr val="F9FBFD"/>
            </a:solidFill>
            <a:ln>
              <a:noFill/>
            </a:ln>
          </p:spPr>
          <p:txBody>
            <a:bodyPr spcFirstLastPara="1" wrap="square" lIns="365750" tIns="91425" rIns="365750" bIns="91425" anchor="t" anchorCtr="0">
              <a:noAutofit/>
            </a:bodyPr>
            <a:lstStyle/>
            <a:p>
              <a:pPr marL="457200" lvl="0" indent="-476250" algn="l" rtl="0">
                <a:spcBef>
                  <a:spcPts val="0"/>
                </a:spcBef>
                <a:spcAft>
                  <a:spcPts val="0"/>
                </a:spcAft>
                <a:buClr>
                  <a:schemeClr val="dk1"/>
                </a:buClr>
                <a:buSzPts val="3900"/>
                <a:buChar char="•"/>
              </a:pPr>
              <a:endParaRPr lang="en-US" sz="2700" dirty="0">
                <a:solidFill>
                  <a:schemeClr val="dk1"/>
                </a:solidFill>
              </a:endParaRPr>
            </a:p>
            <a:p>
              <a:pPr marL="457200" lvl="0" indent="-476250" algn="l" rtl="0">
                <a:spcBef>
                  <a:spcPts val="0"/>
                </a:spcBef>
                <a:spcAft>
                  <a:spcPts val="0"/>
                </a:spcAft>
                <a:buClr>
                  <a:schemeClr val="dk1"/>
                </a:buClr>
                <a:buSzPts val="3900"/>
                <a:buChar char="•"/>
              </a:pPr>
              <a:r>
                <a:rPr lang="en-US" sz="2700" dirty="0">
                  <a:solidFill>
                    <a:schemeClr val="dk1"/>
                  </a:solidFill>
                </a:rPr>
                <a:t>Moisture content is a pivotal factor shaping soil health, influencing microbial communities and, consequently, the growth rate of crops. This study investigates the interplay between moisture content, microbial abundances, and growth rates in cultivars of </a:t>
              </a:r>
              <a:r>
                <a:rPr lang="en-US" sz="2700" i="1" dirty="0" err="1">
                  <a:solidFill>
                    <a:schemeClr val="dk1"/>
                  </a:solidFill>
                </a:rPr>
                <a:t>Humulus</a:t>
              </a:r>
              <a:r>
                <a:rPr lang="en-US" sz="2700" i="1" dirty="0">
                  <a:solidFill>
                    <a:schemeClr val="dk1"/>
                  </a:solidFill>
                </a:rPr>
                <a:t> lupulus L. </a:t>
              </a:r>
              <a:r>
                <a:rPr lang="en-US" sz="2700" dirty="0">
                  <a:solidFill>
                    <a:schemeClr val="dk1"/>
                  </a:solidFill>
                </a:rPr>
                <a:t>(hops) at the California State University San Marcos (CSUSM) Greenhouse, with a specific focus on  the interplay of key variables—irrigation, nitrogen content, water availability, and microbial diversity—in shaping the soil ecosystem for optimal growth.  </a:t>
              </a:r>
              <a:endParaRPr sz="2700" dirty="0">
                <a:solidFill>
                  <a:schemeClr val="dk1"/>
                </a:solidFill>
              </a:endParaRPr>
            </a:p>
            <a:p>
              <a:pPr marL="0" lvl="0" indent="0" algn="l" rtl="0">
                <a:spcBef>
                  <a:spcPts val="0"/>
                </a:spcBef>
                <a:spcAft>
                  <a:spcPts val="0"/>
                </a:spcAft>
                <a:buNone/>
              </a:pPr>
              <a:endParaRPr sz="2700" dirty="0">
                <a:solidFill>
                  <a:schemeClr val="dk1"/>
                </a:solidFill>
              </a:endParaRPr>
            </a:p>
            <a:p>
              <a:pPr marL="457200" lvl="0" indent="-406400" algn="l" rtl="0">
                <a:spcBef>
                  <a:spcPts val="0"/>
                </a:spcBef>
                <a:spcAft>
                  <a:spcPts val="0"/>
                </a:spcAft>
                <a:buClr>
                  <a:schemeClr val="dk1"/>
                </a:buClr>
                <a:buSzPts val="2800"/>
                <a:buChar char="●"/>
              </a:pPr>
              <a:r>
                <a:rPr lang="en-US" sz="2700" dirty="0">
                  <a:solidFill>
                    <a:schemeClr val="dk1"/>
                  </a:solidFill>
                </a:rPr>
                <a:t>We were able to compare the amounts of the moisture content between the strains and found more diverse strains exhibit increased moisture content but lower overall microbial content. Lower moisture content constraints microbial activity, limiting overall microbial abundance. Conversely, greater diversity, coupled with increased moisture, fosters a more favorable environment for microbial communities.</a:t>
              </a:r>
              <a:endParaRPr sz="2700" dirty="0">
                <a:solidFill>
                  <a:schemeClr val="dk1"/>
                </a:solidFill>
              </a:endParaRPr>
            </a:p>
            <a:p>
              <a:pPr marL="457200" lvl="0" indent="0" algn="l" rtl="0">
                <a:spcBef>
                  <a:spcPts val="0"/>
                </a:spcBef>
                <a:spcAft>
                  <a:spcPts val="0"/>
                </a:spcAft>
                <a:buNone/>
              </a:pPr>
              <a:endParaRPr sz="2700" dirty="0">
                <a:solidFill>
                  <a:schemeClr val="dk1"/>
                </a:solidFill>
                <a:latin typeface="Roboto"/>
                <a:ea typeface="Roboto"/>
                <a:cs typeface="Roboto"/>
                <a:sym typeface="Roboto"/>
              </a:endParaRPr>
            </a:p>
            <a:p>
              <a:pPr marL="457200" lvl="0" indent="-406400" algn="l" rtl="0">
                <a:spcBef>
                  <a:spcPts val="0"/>
                </a:spcBef>
                <a:spcAft>
                  <a:spcPts val="0"/>
                </a:spcAft>
                <a:buClr>
                  <a:schemeClr val="dk1"/>
                </a:buClr>
                <a:buSzPts val="2800"/>
                <a:buChar char="●"/>
              </a:pPr>
              <a:r>
                <a:rPr lang="en-US" sz="2700" dirty="0">
                  <a:solidFill>
                    <a:schemeClr val="dk1"/>
                  </a:solidFill>
                </a:rPr>
                <a:t>To unravel these trends, we utilized R Studio for processing and analyzing the data. This powerful tool facilitated the exploration of relationships between irrigation, nitrogen content, and microbial dynamics within the diverse soil strains. </a:t>
              </a:r>
              <a:endParaRPr sz="2700" dirty="0">
                <a:solidFill>
                  <a:schemeClr val="dk1"/>
                </a:solidFill>
              </a:endParaRPr>
            </a:p>
          </p:txBody>
        </p:sp>
        <p:sp>
          <p:nvSpPr>
            <p:cNvPr id="104" name="Google Shape;104;p1"/>
            <p:cNvSpPr txBox="1"/>
            <p:nvPr/>
          </p:nvSpPr>
          <p:spPr>
            <a:xfrm>
              <a:off x="1357620" y="7141825"/>
              <a:ext cx="10201364" cy="1032891"/>
            </a:xfrm>
            <a:prstGeom prst="rect">
              <a:avLst/>
            </a:prstGeom>
            <a:solidFill>
              <a:srgbClr val="BAC7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a:solidFill>
                    <a:schemeClr val="dk1"/>
                  </a:solidFill>
                  <a:latin typeface="Arial"/>
                  <a:ea typeface="Arial"/>
                  <a:cs typeface="Arial"/>
                  <a:sym typeface="Arial"/>
                </a:rPr>
                <a:t>BACKGROUND</a:t>
              </a:r>
              <a:endParaRPr sz="1800" b="0" i="0" u="none" strike="noStrike" cap="none">
                <a:solidFill>
                  <a:srgbClr val="000000"/>
                </a:solidFill>
                <a:latin typeface="Arial"/>
                <a:ea typeface="Arial"/>
                <a:cs typeface="Arial"/>
                <a:sym typeface="Arial"/>
              </a:endParaRPr>
            </a:p>
          </p:txBody>
        </p:sp>
      </p:grpSp>
      <p:grpSp>
        <p:nvGrpSpPr>
          <p:cNvPr id="105" name="Google Shape;105;p1"/>
          <p:cNvGrpSpPr/>
          <p:nvPr/>
        </p:nvGrpSpPr>
        <p:grpSpPr>
          <a:xfrm>
            <a:off x="33062174" y="27332511"/>
            <a:ext cx="10515592" cy="2171898"/>
            <a:chOff x="32956130" y="23292914"/>
            <a:chExt cx="10519800" cy="4637835"/>
          </a:xfrm>
        </p:grpSpPr>
        <p:sp>
          <p:nvSpPr>
            <p:cNvPr id="106" name="Google Shape;106;p1"/>
            <p:cNvSpPr txBox="1"/>
            <p:nvPr/>
          </p:nvSpPr>
          <p:spPr>
            <a:xfrm>
              <a:off x="32956130" y="25107913"/>
              <a:ext cx="10519800" cy="2822836"/>
            </a:xfrm>
            <a:prstGeom prst="rect">
              <a:avLst/>
            </a:prstGeom>
            <a:solidFill>
              <a:srgbClr val="F9FBFD"/>
            </a:solidFill>
            <a:ln>
              <a:noFill/>
            </a:ln>
          </p:spPr>
          <p:txBody>
            <a:bodyPr spcFirstLastPara="1" wrap="square" lIns="365750" tIns="91425" rIns="365750" bIns="91425" anchor="t" anchorCtr="0">
              <a:noAutofit/>
            </a:bodyPr>
            <a:lstStyle/>
            <a:p>
              <a:pPr marL="76200" lvl="0" algn="l" rtl="0">
                <a:lnSpc>
                  <a:spcPct val="107916"/>
                </a:lnSpc>
                <a:spcBef>
                  <a:spcPts val="0"/>
                </a:spcBef>
                <a:spcAft>
                  <a:spcPts val="0"/>
                </a:spcAft>
                <a:buClr>
                  <a:schemeClr val="dk1"/>
                </a:buClr>
                <a:buSzPts val="2400"/>
              </a:pPr>
              <a:r>
                <a:rPr lang="en-US" sz="1600" dirty="0">
                  <a:solidFill>
                    <a:schemeClr val="dk1"/>
                  </a:solidFill>
                </a:rPr>
                <a:t>"Effect of Plant Growth-Promoting Bacteria on the Growth of </a:t>
              </a:r>
              <a:r>
                <a:rPr lang="en-US" sz="1600" dirty="0" err="1">
                  <a:solidFill>
                    <a:schemeClr val="dk1"/>
                  </a:solidFill>
                </a:rPr>
                <a:t>Micropropagated</a:t>
              </a:r>
              <a:r>
                <a:rPr lang="en-US" sz="1600" dirty="0">
                  <a:solidFill>
                    <a:schemeClr val="dk1"/>
                  </a:solidFill>
                </a:rPr>
                <a:t> Lettuce in the Soilless Culture System." Agriculture, vol. 9, no. 4, 2019, p. 179,</a:t>
              </a:r>
              <a:r>
                <a:rPr lang="en-US" sz="1600" dirty="0">
                  <a:solidFill>
                    <a:schemeClr val="dk1"/>
                  </a:solidFill>
                  <a:uFill>
                    <a:noFill/>
                  </a:uFill>
                  <a:hlinkClick r:id="rId4">
                    <a:extLst>
                      <a:ext uri="{A12FA001-AC4F-418D-AE19-62706E023703}">
                        <ahyp:hlinkClr xmlns:ahyp="http://schemas.microsoft.com/office/drawing/2018/hyperlinkcolor" val="tx"/>
                      </a:ext>
                    </a:extLst>
                  </a:hlinkClick>
                </a:rPr>
                <a:t> </a:t>
              </a:r>
              <a:endParaRPr lang="en-US" sz="1600" dirty="0">
                <a:solidFill>
                  <a:schemeClr val="dk1"/>
                </a:solidFill>
                <a:uFill>
                  <a:noFill/>
                </a:uFill>
              </a:endParaRPr>
            </a:p>
            <a:p>
              <a:pPr marL="76200" lvl="0" algn="l" rtl="0">
                <a:lnSpc>
                  <a:spcPct val="107916"/>
                </a:lnSpc>
                <a:spcBef>
                  <a:spcPts val="0"/>
                </a:spcBef>
                <a:spcAft>
                  <a:spcPts val="0"/>
                </a:spcAft>
                <a:buClr>
                  <a:schemeClr val="dk1"/>
                </a:buClr>
                <a:buSzPts val="2400"/>
              </a:pPr>
              <a:r>
                <a:rPr lang="en-US" sz="1600" dirty="0" err="1">
                  <a:solidFill>
                    <a:schemeClr val="dk1"/>
                  </a:solidFill>
                </a:rPr>
                <a:t>Ghanbari</a:t>
              </a:r>
              <a:r>
                <a:rPr lang="en-US" sz="1600" dirty="0">
                  <a:solidFill>
                    <a:schemeClr val="dk1"/>
                  </a:solidFill>
                </a:rPr>
                <a:t>, </a:t>
              </a:r>
              <a:r>
                <a:rPr lang="en-US" sz="1600" dirty="0" err="1">
                  <a:solidFill>
                    <a:schemeClr val="dk1"/>
                  </a:solidFill>
                </a:rPr>
                <a:t>Mahboubeh</a:t>
              </a:r>
              <a:r>
                <a:rPr lang="en-US" sz="1600" dirty="0">
                  <a:solidFill>
                    <a:schemeClr val="dk1"/>
                  </a:solidFill>
                </a:rPr>
                <a:t>, et al. "Genotypic Variation in Nitrate Uptake and Utilization by Rice under Different N Supply Levels." Plant Science, vol. 170, no. 3, 2006, pp. 317-323,</a:t>
              </a:r>
              <a:r>
                <a:rPr lang="en-US" sz="1600" dirty="0">
                  <a:solidFill>
                    <a:schemeClr val="dk1"/>
                  </a:solidFill>
                  <a:uFill>
                    <a:noFill/>
                  </a:uFill>
                  <a:hlinkClick r:id="rId5">
                    <a:extLst>
                      <a:ext uri="{A12FA001-AC4F-418D-AE19-62706E023703}">
                        <ahyp:hlinkClr xmlns:ahyp="http://schemas.microsoft.com/office/drawing/2018/hyperlinkcolor" val="tx"/>
                      </a:ext>
                    </a:extLst>
                  </a:hlinkClick>
                </a:rPr>
                <a:t> </a:t>
              </a:r>
              <a:endParaRPr sz="1600" dirty="0"/>
            </a:p>
          </p:txBody>
        </p:sp>
        <p:sp>
          <p:nvSpPr>
            <p:cNvPr id="107" name="Google Shape;107;p1"/>
            <p:cNvSpPr txBox="1"/>
            <p:nvPr/>
          </p:nvSpPr>
          <p:spPr>
            <a:xfrm>
              <a:off x="32956130" y="23292914"/>
              <a:ext cx="10519800" cy="1814999"/>
            </a:xfrm>
            <a:prstGeom prst="rect">
              <a:avLst/>
            </a:prstGeom>
            <a:solidFill>
              <a:srgbClr val="BAC7A5"/>
            </a:solidFill>
            <a:ln>
              <a:noFill/>
            </a:ln>
          </p:spPr>
          <p:txBody>
            <a:bodyPr spcFirstLastPara="1" wrap="square" lIns="91250" tIns="45600" rIns="91250" bIns="456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dirty="0">
                  <a:solidFill>
                    <a:schemeClr val="dk1"/>
                  </a:solidFill>
                  <a:latin typeface="Arial"/>
                  <a:ea typeface="Arial"/>
                  <a:cs typeface="Arial"/>
                  <a:sym typeface="Arial"/>
                </a:rPr>
                <a:t>REFERENCES</a:t>
              </a:r>
              <a:endParaRPr sz="1800" b="0" i="0" u="none" strike="noStrike" cap="none" dirty="0">
                <a:solidFill>
                  <a:srgbClr val="000000"/>
                </a:solidFill>
                <a:latin typeface="Arial"/>
                <a:ea typeface="Arial"/>
                <a:cs typeface="Arial"/>
                <a:sym typeface="Arial"/>
              </a:endParaRPr>
            </a:p>
          </p:txBody>
        </p:sp>
      </p:grpSp>
      <p:grpSp>
        <p:nvGrpSpPr>
          <p:cNvPr id="108" name="Google Shape;108;p1"/>
          <p:cNvGrpSpPr/>
          <p:nvPr/>
        </p:nvGrpSpPr>
        <p:grpSpPr>
          <a:xfrm>
            <a:off x="22056742" y="6354206"/>
            <a:ext cx="10515600" cy="26060402"/>
            <a:chOff x="11852429" y="6484268"/>
            <a:chExt cx="5191795" cy="43848223"/>
          </a:xfrm>
        </p:grpSpPr>
        <p:sp>
          <p:nvSpPr>
            <p:cNvPr id="109" name="Google Shape;109;p1"/>
            <p:cNvSpPr/>
            <p:nvPr/>
          </p:nvSpPr>
          <p:spPr>
            <a:xfrm>
              <a:off x="11852429" y="8022805"/>
              <a:ext cx="5191795" cy="42309686"/>
            </a:xfrm>
            <a:prstGeom prst="rect">
              <a:avLst/>
            </a:prstGeom>
            <a:solidFill>
              <a:srgbClr val="F9FBFD"/>
            </a:solidFill>
            <a:ln>
              <a:noFill/>
            </a:ln>
          </p:spPr>
          <p:txBody>
            <a:bodyPr spcFirstLastPara="1" wrap="square" lIns="365750" tIns="91425" rIns="365750" bIns="91425" anchor="t" anchorCtr="0">
              <a:noAutofit/>
            </a:bodyPr>
            <a:lstStyle/>
            <a:p>
              <a:pPr marL="457200" marR="0" lvl="0" indent="0" algn="l" rtl="0">
                <a:lnSpc>
                  <a:spcPct val="115000"/>
                </a:lnSpc>
                <a:spcBef>
                  <a:spcPts val="300"/>
                </a:spcBef>
                <a:spcAft>
                  <a:spcPts val="300"/>
                </a:spcAft>
                <a:buNone/>
              </a:pPr>
              <a:endParaRPr sz="3200">
                <a:solidFill>
                  <a:schemeClr val="dk1"/>
                </a:solidFill>
              </a:endParaRPr>
            </a:p>
          </p:txBody>
        </p:sp>
        <p:sp>
          <p:nvSpPr>
            <p:cNvPr id="110" name="Google Shape;110;p1"/>
            <p:cNvSpPr txBox="1"/>
            <p:nvPr/>
          </p:nvSpPr>
          <p:spPr>
            <a:xfrm>
              <a:off x="11852429" y="6484268"/>
              <a:ext cx="5191795" cy="1538534"/>
            </a:xfrm>
            <a:prstGeom prst="rect">
              <a:avLst/>
            </a:prstGeom>
            <a:solidFill>
              <a:srgbClr val="BAC7A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b="0" i="0" u="none" strike="noStrike" cap="none">
                  <a:solidFill>
                    <a:schemeClr val="dk1"/>
                  </a:solidFill>
                  <a:latin typeface="Arial"/>
                  <a:ea typeface="Arial"/>
                  <a:cs typeface="Arial"/>
                  <a:sym typeface="Arial"/>
                </a:rPr>
                <a:t>RESULTS</a:t>
              </a:r>
              <a:r>
                <a:rPr lang="en-US" sz="4000">
                  <a:solidFill>
                    <a:schemeClr val="dk1"/>
                  </a:solidFill>
                </a:rPr>
                <a:t>  </a:t>
              </a:r>
              <a:endParaRPr sz="1800" b="0" i="0" u="none" strike="noStrike" cap="none">
                <a:solidFill>
                  <a:srgbClr val="000000"/>
                </a:solidFill>
                <a:latin typeface="Arial"/>
                <a:ea typeface="Arial"/>
                <a:cs typeface="Arial"/>
                <a:sym typeface="Arial"/>
              </a:endParaRPr>
            </a:p>
          </p:txBody>
        </p:sp>
      </p:grpSp>
      <p:pic>
        <p:nvPicPr>
          <p:cNvPr id="111" name="Google Shape;111;p1"/>
          <p:cNvPicPr preferRelativeResize="0"/>
          <p:nvPr/>
        </p:nvPicPr>
        <p:blipFill>
          <a:blip r:embed="rId6">
            <a:alphaModFix/>
          </a:blip>
          <a:stretch>
            <a:fillRect/>
          </a:stretch>
        </p:blipFill>
        <p:spPr>
          <a:xfrm>
            <a:off x="11435125" y="14405000"/>
            <a:ext cx="6425525" cy="4953000"/>
          </a:xfrm>
          <a:prstGeom prst="rect">
            <a:avLst/>
          </a:prstGeom>
          <a:noFill/>
          <a:ln>
            <a:noFill/>
          </a:ln>
        </p:spPr>
      </p:pic>
      <p:pic>
        <p:nvPicPr>
          <p:cNvPr id="112" name="Google Shape;112;p1"/>
          <p:cNvPicPr preferRelativeResize="0"/>
          <p:nvPr/>
        </p:nvPicPr>
        <p:blipFill>
          <a:blip r:embed="rId7">
            <a:alphaModFix/>
          </a:blip>
          <a:stretch>
            <a:fillRect/>
          </a:stretch>
        </p:blipFill>
        <p:spPr>
          <a:xfrm>
            <a:off x="11435125" y="7509325"/>
            <a:ext cx="6425528" cy="5426688"/>
          </a:xfrm>
          <a:prstGeom prst="rect">
            <a:avLst/>
          </a:prstGeom>
          <a:noFill/>
          <a:ln>
            <a:noFill/>
          </a:ln>
        </p:spPr>
      </p:pic>
      <p:pic>
        <p:nvPicPr>
          <p:cNvPr id="113" name="Google Shape;113;p1"/>
          <p:cNvPicPr preferRelativeResize="0"/>
          <p:nvPr/>
        </p:nvPicPr>
        <p:blipFill>
          <a:blip r:embed="rId8">
            <a:alphaModFix/>
          </a:blip>
          <a:stretch>
            <a:fillRect/>
          </a:stretch>
        </p:blipFill>
        <p:spPr>
          <a:xfrm>
            <a:off x="11622050" y="20296875"/>
            <a:ext cx="6238601" cy="4953000"/>
          </a:xfrm>
          <a:prstGeom prst="rect">
            <a:avLst/>
          </a:prstGeom>
          <a:noFill/>
          <a:ln>
            <a:noFill/>
          </a:ln>
        </p:spPr>
      </p:pic>
      <p:pic>
        <p:nvPicPr>
          <p:cNvPr id="114" name="Google Shape;114;p1"/>
          <p:cNvPicPr preferRelativeResize="0"/>
          <p:nvPr/>
        </p:nvPicPr>
        <p:blipFill>
          <a:blip r:embed="rId9">
            <a:alphaModFix/>
          </a:blip>
          <a:stretch>
            <a:fillRect/>
          </a:stretch>
        </p:blipFill>
        <p:spPr>
          <a:xfrm>
            <a:off x="22546575" y="7644600"/>
            <a:ext cx="5943600" cy="5067300"/>
          </a:xfrm>
          <a:prstGeom prst="rect">
            <a:avLst/>
          </a:prstGeom>
          <a:noFill/>
          <a:ln>
            <a:noFill/>
          </a:ln>
        </p:spPr>
      </p:pic>
      <p:pic>
        <p:nvPicPr>
          <p:cNvPr id="115" name="Google Shape;115;p1"/>
          <p:cNvPicPr preferRelativeResize="0"/>
          <p:nvPr/>
        </p:nvPicPr>
        <p:blipFill>
          <a:blip r:embed="rId10">
            <a:alphaModFix/>
          </a:blip>
          <a:stretch>
            <a:fillRect/>
          </a:stretch>
        </p:blipFill>
        <p:spPr>
          <a:xfrm>
            <a:off x="22464750" y="13627638"/>
            <a:ext cx="5943600" cy="5105400"/>
          </a:xfrm>
          <a:prstGeom prst="rect">
            <a:avLst/>
          </a:prstGeom>
          <a:noFill/>
          <a:ln>
            <a:noFill/>
          </a:ln>
        </p:spPr>
      </p:pic>
      <p:pic>
        <p:nvPicPr>
          <p:cNvPr id="116" name="Google Shape;116;p1"/>
          <p:cNvPicPr preferRelativeResize="0"/>
          <p:nvPr/>
        </p:nvPicPr>
        <p:blipFill>
          <a:blip r:embed="rId11">
            <a:alphaModFix/>
          </a:blip>
          <a:stretch>
            <a:fillRect/>
          </a:stretch>
        </p:blipFill>
        <p:spPr>
          <a:xfrm>
            <a:off x="22464750" y="19648775"/>
            <a:ext cx="5943600" cy="5019675"/>
          </a:xfrm>
          <a:prstGeom prst="rect">
            <a:avLst/>
          </a:prstGeom>
          <a:noFill/>
          <a:ln>
            <a:noFill/>
          </a:ln>
        </p:spPr>
      </p:pic>
      <p:pic>
        <p:nvPicPr>
          <p:cNvPr id="117" name="Google Shape;117;p1"/>
          <p:cNvPicPr preferRelativeResize="0"/>
          <p:nvPr/>
        </p:nvPicPr>
        <p:blipFill>
          <a:blip r:embed="rId12">
            <a:alphaModFix/>
          </a:blip>
          <a:stretch>
            <a:fillRect/>
          </a:stretch>
        </p:blipFill>
        <p:spPr>
          <a:xfrm>
            <a:off x="22384800" y="25829425"/>
            <a:ext cx="5943600" cy="5019675"/>
          </a:xfrm>
          <a:prstGeom prst="rect">
            <a:avLst/>
          </a:prstGeom>
          <a:noFill/>
          <a:ln>
            <a:noFill/>
          </a:ln>
        </p:spPr>
      </p:pic>
      <p:sp>
        <p:nvSpPr>
          <p:cNvPr id="118" name="Google Shape;118;p1"/>
          <p:cNvSpPr txBox="1"/>
          <p:nvPr/>
        </p:nvSpPr>
        <p:spPr>
          <a:xfrm>
            <a:off x="17553947" y="7407885"/>
            <a:ext cx="4145821" cy="42708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US" sz="2000" dirty="0">
                <a:solidFill>
                  <a:schemeClr val="dk1"/>
                </a:solidFill>
              </a:rPr>
              <a:t>Despite the expectation of a positive correlation, the data indicates a negative relationship, with higher soil moisture associated with lower microbial abundance. This unexpected finding challenges conventional assumptions about the impact of water availability on microbial content. The variability among hop varieties, notably the outlier Neo, suggests that additional factors play a significant role in shaping the microbial ecosystem</a:t>
            </a:r>
            <a:endParaRPr sz="2000" dirty="0">
              <a:solidFill>
                <a:schemeClr val="dk1"/>
              </a:solidFill>
            </a:endParaRPr>
          </a:p>
        </p:txBody>
      </p:sp>
      <p:sp>
        <p:nvSpPr>
          <p:cNvPr id="119" name="Google Shape;119;p1"/>
          <p:cNvSpPr txBox="1"/>
          <p:nvPr/>
        </p:nvSpPr>
        <p:spPr>
          <a:xfrm>
            <a:off x="11798700" y="13242825"/>
            <a:ext cx="6667500" cy="780900"/>
          </a:xfrm>
          <a:prstGeom prst="rect">
            <a:avLst/>
          </a:prstGeom>
          <a:noFill/>
          <a:ln>
            <a:noFill/>
          </a:ln>
        </p:spPr>
        <p:txBody>
          <a:bodyPr spcFirstLastPara="1" wrap="square" lIns="91425" tIns="91425" rIns="91425" bIns="91425" anchor="t" anchorCtr="0">
            <a:noAutofit/>
          </a:bodyPr>
          <a:lstStyle/>
          <a:p>
            <a:pPr marL="457200" lvl="0" indent="-355600" algn="l" rtl="0">
              <a:lnSpc>
                <a:spcPct val="107916"/>
              </a:lnSpc>
              <a:spcBef>
                <a:spcPts val="0"/>
              </a:spcBef>
              <a:spcAft>
                <a:spcPts val="0"/>
              </a:spcAft>
              <a:buClr>
                <a:schemeClr val="dk1"/>
              </a:buClr>
              <a:buSzPts val="2000"/>
              <a:buFont typeface="Roboto"/>
              <a:buAutoNum type="arabicPeriod"/>
            </a:pPr>
            <a:r>
              <a:rPr lang="en-US" sz="2000" b="1">
                <a:solidFill>
                  <a:srgbClr val="222222"/>
                </a:solidFill>
              </a:rPr>
              <a:t>sW20 vs Absolute Abundance</a:t>
            </a:r>
            <a:endParaRPr sz="1900">
              <a:solidFill>
                <a:schemeClr val="dk1"/>
              </a:solidFill>
            </a:endParaRPr>
          </a:p>
        </p:txBody>
      </p:sp>
      <p:sp>
        <p:nvSpPr>
          <p:cNvPr id="120" name="Google Shape;120;p1"/>
          <p:cNvSpPr txBox="1"/>
          <p:nvPr/>
        </p:nvSpPr>
        <p:spPr>
          <a:xfrm>
            <a:off x="17713150" y="13610752"/>
            <a:ext cx="3827417" cy="4627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Char char="●"/>
            </a:pPr>
            <a:r>
              <a:rPr lang="en-US" sz="2000" dirty="0">
                <a:solidFill>
                  <a:schemeClr val="dk1"/>
                </a:solidFill>
              </a:rPr>
              <a:t>Contrary to expectations, the analysis of soil moisture (sW20) in relation to microbial diversity, as measured by the Chao index, reveals a surprising trend. While there is variability among hop varieties, higher soil moisture is associated with lower microbial diversity</a:t>
            </a:r>
            <a:r>
              <a:rPr lang="en-US" sz="2000" dirty="0">
                <a:solidFill>
                  <a:srgbClr val="374151"/>
                </a:solidFill>
              </a:rPr>
              <a:t>. </a:t>
            </a:r>
            <a:endParaRPr sz="2000" dirty="0">
              <a:solidFill>
                <a:schemeClr val="dk1"/>
              </a:solidFill>
            </a:endParaRPr>
          </a:p>
        </p:txBody>
      </p:sp>
      <p:sp>
        <p:nvSpPr>
          <p:cNvPr id="121" name="Google Shape;121;p1"/>
          <p:cNvSpPr txBox="1"/>
          <p:nvPr/>
        </p:nvSpPr>
        <p:spPr>
          <a:xfrm>
            <a:off x="11614350" y="19358000"/>
            <a:ext cx="5192700" cy="73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chemeClr val="dk1"/>
                </a:solidFill>
              </a:rPr>
              <a:t>2. </a:t>
            </a:r>
            <a:r>
              <a:rPr lang="en-US" sz="2000" b="1">
                <a:solidFill>
                  <a:srgbClr val="222222"/>
                </a:solidFill>
              </a:rPr>
              <a:t> sW20 vs  Chao Alpha Diversity </a:t>
            </a:r>
            <a:endParaRPr sz="2200" b="1">
              <a:solidFill>
                <a:schemeClr val="dk1"/>
              </a:solidFill>
            </a:endParaRPr>
          </a:p>
        </p:txBody>
      </p:sp>
      <p:sp>
        <p:nvSpPr>
          <p:cNvPr id="122" name="Google Shape;122;p1"/>
          <p:cNvSpPr txBox="1"/>
          <p:nvPr/>
        </p:nvSpPr>
        <p:spPr>
          <a:xfrm>
            <a:off x="17577065" y="18751975"/>
            <a:ext cx="4218461" cy="548075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Char char="●"/>
            </a:pPr>
            <a:r>
              <a:rPr lang="en-US" sz="2000" dirty="0">
                <a:solidFill>
                  <a:schemeClr val="dk1"/>
                </a:solidFill>
              </a:rPr>
              <a:t>In relation to the Shannon index, despite the anticipated positive correlation, there is noticeable variability among hop varieties. Surprisingly, higher soil moisture does not consistently correlate with increased microbial diversity; instead, the relationship appears nuanced and hop variety-dependent. This unexpected finding challenges the initial hypothesis and suggests that the impact of soil moisture on microbial diversity is more complex than originally assumed, urging a closer examination of the specific factors influencing microbial community composition in this soil ecosystem.</a:t>
            </a:r>
            <a:endParaRPr sz="2000" dirty="0">
              <a:solidFill>
                <a:schemeClr val="dk1"/>
              </a:solidFill>
            </a:endParaRPr>
          </a:p>
        </p:txBody>
      </p:sp>
      <p:sp>
        <p:nvSpPr>
          <p:cNvPr id="123" name="Google Shape;123;p1"/>
          <p:cNvSpPr txBox="1"/>
          <p:nvPr/>
        </p:nvSpPr>
        <p:spPr>
          <a:xfrm>
            <a:off x="11897938" y="25391563"/>
            <a:ext cx="5499900" cy="6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chemeClr val="dk1"/>
                </a:solidFill>
              </a:rPr>
              <a:t>3. </a:t>
            </a:r>
            <a:r>
              <a:rPr lang="en-US" sz="2000" b="1">
                <a:solidFill>
                  <a:srgbClr val="222222"/>
                </a:solidFill>
              </a:rPr>
              <a:t> sW20 vs  Shannon  Alpha Diversity </a:t>
            </a:r>
            <a:endParaRPr sz="2200" b="1">
              <a:solidFill>
                <a:schemeClr val="dk1"/>
              </a:solidFill>
            </a:endParaRPr>
          </a:p>
          <a:p>
            <a:pPr marL="0" lvl="0" indent="0" algn="l" rtl="0">
              <a:spcBef>
                <a:spcPts val="0"/>
              </a:spcBef>
              <a:spcAft>
                <a:spcPts val="0"/>
              </a:spcAft>
              <a:buNone/>
            </a:pPr>
            <a:endParaRPr sz="1700">
              <a:solidFill>
                <a:schemeClr val="dk1"/>
              </a:solidFill>
            </a:endParaRPr>
          </a:p>
        </p:txBody>
      </p:sp>
      <p:sp>
        <p:nvSpPr>
          <p:cNvPr id="124" name="Google Shape;124;p1"/>
          <p:cNvSpPr txBox="1"/>
          <p:nvPr/>
        </p:nvSpPr>
        <p:spPr>
          <a:xfrm>
            <a:off x="11798700" y="31141750"/>
            <a:ext cx="6425400" cy="7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4. sW20 vs Simpson Alpha Diversity</a:t>
            </a:r>
            <a:endParaRPr sz="2000" b="1">
              <a:solidFill>
                <a:schemeClr val="dk1"/>
              </a:solidFill>
            </a:endParaRPr>
          </a:p>
        </p:txBody>
      </p:sp>
      <p:pic>
        <p:nvPicPr>
          <p:cNvPr id="125" name="Google Shape;125;p1"/>
          <p:cNvPicPr preferRelativeResize="0"/>
          <p:nvPr/>
        </p:nvPicPr>
        <p:blipFill>
          <a:blip r:embed="rId13">
            <a:alphaModFix/>
          </a:blip>
          <a:stretch>
            <a:fillRect/>
          </a:stretch>
        </p:blipFill>
        <p:spPr>
          <a:xfrm>
            <a:off x="11769550" y="25888400"/>
            <a:ext cx="5943600" cy="5000625"/>
          </a:xfrm>
          <a:prstGeom prst="rect">
            <a:avLst/>
          </a:prstGeom>
          <a:noFill/>
          <a:ln>
            <a:noFill/>
          </a:ln>
        </p:spPr>
      </p:pic>
      <p:sp>
        <p:nvSpPr>
          <p:cNvPr id="126" name="Google Shape;126;p1"/>
          <p:cNvSpPr txBox="1"/>
          <p:nvPr/>
        </p:nvSpPr>
        <p:spPr>
          <a:xfrm>
            <a:off x="17577065" y="25651303"/>
            <a:ext cx="3963502" cy="6508814"/>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dk1"/>
              </a:buClr>
              <a:buSzPts val="2200"/>
              <a:buChar char="●"/>
            </a:pPr>
            <a:r>
              <a:rPr lang="en-US" sz="2000" dirty="0">
                <a:solidFill>
                  <a:schemeClr val="dk1"/>
                </a:solidFill>
              </a:rPr>
              <a:t>Despite variability among hop varieties, higher soil moisture is associated with a mixed trend in Simpson diversity. While some varieties exhibit an increase, others show a decrease in microbial diversity with higher soil moisture. This nuanced relationship challenges the initial hypothesis of a consistent positive correlation between water availability and microbial diversity, highlighting the complexity of factors influencing the Simpson diversity index within this unique soil ecosystem. </a:t>
            </a:r>
            <a:endParaRPr sz="2000" dirty="0">
              <a:solidFill>
                <a:schemeClr val="dk1"/>
              </a:solidFill>
            </a:endParaRPr>
          </a:p>
        </p:txBody>
      </p:sp>
      <p:sp>
        <p:nvSpPr>
          <p:cNvPr id="127" name="Google Shape;127;p1"/>
          <p:cNvSpPr txBox="1"/>
          <p:nvPr/>
        </p:nvSpPr>
        <p:spPr>
          <a:xfrm>
            <a:off x="28630576" y="8160768"/>
            <a:ext cx="3773750" cy="45378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Char char="●"/>
            </a:pPr>
            <a:r>
              <a:rPr lang="en-US" sz="2000" dirty="0">
                <a:solidFill>
                  <a:schemeClr val="dk1"/>
                </a:solidFill>
                <a:highlight>
                  <a:srgbClr val="FFFFFF"/>
                </a:highlight>
              </a:rPr>
              <a:t>Hop varieties show a positive correlation between nitrogen levels and microbial abundance, while others show a slight negative correlation, with decreasing nitrogen levels causing a decrease in microbial abundance.</a:t>
            </a:r>
            <a:endParaRPr sz="2500" dirty="0">
              <a:solidFill>
                <a:schemeClr val="dk1"/>
              </a:solidFill>
            </a:endParaRPr>
          </a:p>
        </p:txBody>
      </p:sp>
      <p:sp>
        <p:nvSpPr>
          <p:cNvPr id="128" name="Google Shape;128;p1"/>
          <p:cNvSpPr txBox="1"/>
          <p:nvPr/>
        </p:nvSpPr>
        <p:spPr>
          <a:xfrm>
            <a:off x="28820800" y="13891625"/>
            <a:ext cx="3332700" cy="46275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US" sz="2000" dirty="0">
                <a:solidFill>
                  <a:schemeClr val="dk1"/>
                </a:solidFill>
              </a:rPr>
              <a:t>In relation to microbial diversity, as measured by the Chao index, reveals a complex pattern. While some hop varieties exhibit a positive correlation, where higher Nitrogen levels are associated with increased microbial diversity, others show a negative correlation</a:t>
            </a:r>
            <a:r>
              <a:rPr lang="en-US" sz="2000" dirty="0">
                <a:solidFill>
                  <a:srgbClr val="374151"/>
                </a:solidFill>
                <a:latin typeface="Roboto"/>
                <a:ea typeface="Roboto"/>
                <a:cs typeface="Roboto"/>
                <a:sym typeface="Roboto"/>
              </a:rPr>
              <a:t>. </a:t>
            </a:r>
            <a:endParaRPr sz="2000" dirty="0">
              <a:solidFill>
                <a:schemeClr val="dk1"/>
              </a:solidFill>
            </a:endParaRPr>
          </a:p>
        </p:txBody>
      </p:sp>
      <p:sp>
        <p:nvSpPr>
          <p:cNvPr id="129" name="Google Shape;129;p1"/>
          <p:cNvSpPr txBox="1"/>
          <p:nvPr/>
        </p:nvSpPr>
        <p:spPr>
          <a:xfrm>
            <a:off x="28589616" y="19718213"/>
            <a:ext cx="3755434" cy="42708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chemeClr val="dk1"/>
              </a:buClr>
              <a:buSzPts val="2100"/>
              <a:buChar char="●"/>
            </a:pPr>
            <a:r>
              <a:rPr lang="en-US" sz="2000" dirty="0">
                <a:solidFill>
                  <a:schemeClr val="dk1"/>
                </a:solidFill>
              </a:rPr>
              <a:t>Although some hop varieties exhibit a positive correlation, where higher Nitrogen  levels are associated with increased microbial diversity, others show a negative correlation.</a:t>
            </a:r>
            <a:r>
              <a:rPr lang="en-US" sz="2000" dirty="0">
                <a:solidFill>
                  <a:srgbClr val="374151"/>
                </a:solidFill>
                <a:latin typeface="Roboto"/>
                <a:ea typeface="Roboto"/>
                <a:cs typeface="Roboto"/>
                <a:sym typeface="Roboto"/>
              </a:rPr>
              <a:t> </a:t>
            </a:r>
            <a:endParaRPr sz="2000" dirty="0">
              <a:solidFill>
                <a:schemeClr val="dk1"/>
              </a:solidFill>
            </a:endParaRPr>
          </a:p>
        </p:txBody>
      </p:sp>
      <p:sp>
        <p:nvSpPr>
          <p:cNvPr id="130" name="Google Shape;130;p1"/>
          <p:cNvSpPr txBox="1"/>
          <p:nvPr/>
        </p:nvSpPr>
        <p:spPr>
          <a:xfrm>
            <a:off x="28589616" y="26047075"/>
            <a:ext cx="3755434" cy="42708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Char char="●"/>
            </a:pPr>
            <a:r>
              <a:rPr lang="en-US" sz="2000" dirty="0">
                <a:solidFill>
                  <a:schemeClr val="dk1"/>
                </a:solidFill>
              </a:rPr>
              <a:t>Some varieties exhibit a positive correlation, where higher Nitrogen  levels are associated with increased microbial diversity (evidenced by lower Simpson values), others show a more stable or even negative correlation. </a:t>
            </a:r>
            <a:endParaRPr sz="2500" dirty="0">
              <a:solidFill>
                <a:schemeClr val="dk1"/>
              </a:solidFill>
            </a:endParaRPr>
          </a:p>
        </p:txBody>
      </p:sp>
      <p:sp>
        <p:nvSpPr>
          <p:cNvPr id="131" name="Google Shape;131;p1"/>
          <p:cNvSpPr txBox="1"/>
          <p:nvPr/>
        </p:nvSpPr>
        <p:spPr>
          <a:xfrm>
            <a:off x="23297475" y="12711900"/>
            <a:ext cx="51927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5. </a:t>
            </a:r>
            <a:r>
              <a:rPr lang="en-US" sz="2000" b="1">
                <a:solidFill>
                  <a:srgbClr val="222222"/>
                </a:solidFill>
              </a:rPr>
              <a:t> </a:t>
            </a:r>
            <a:r>
              <a:rPr lang="en-US" sz="1900" b="1">
                <a:solidFill>
                  <a:srgbClr val="222222"/>
                </a:solidFill>
              </a:rPr>
              <a:t>DIN ( Nitrogen) vs Absolute Abundance </a:t>
            </a:r>
            <a:endParaRPr sz="1900" b="1">
              <a:solidFill>
                <a:srgbClr val="222222"/>
              </a:solidFill>
            </a:endParaRPr>
          </a:p>
          <a:p>
            <a:pPr marL="0" lvl="0" indent="0" algn="l" rtl="0">
              <a:spcBef>
                <a:spcPts val="0"/>
              </a:spcBef>
              <a:spcAft>
                <a:spcPts val="0"/>
              </a:spcAft>
              <a:buNone/>
            </a:pPr>
            <a:endParaRPr sz="1300">
              <a:solidFill>
                <a:schemeClr val="dk1"/>
              </a:solidFill>
            </a:endParaRPr>
          </a:p>
        </p:txBody>
      </p:sp>
      <p:sp>
        <p:nvSpPr>
          <p:cNvPr id="132" name="Google Shape;132;p1"/>
          <p:cNvSpPr txBox="1"/>
          <p:nvPr/>
        </p:nvSpPr>
        <p:spPr>
          <a:xfrm>
            <a:off x="22860000" y="18804200"/>
            <a:ext cx="5630100" cy="6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6. DIN (Nitrogen) vs Chao Alpha Diversity</a:t>
            </a:r>
            <a:endParaRPr sz="2000" b="1">
              <a:solidFill>
                <a:schemeClr val="dk1"/>
              </a:solidFill>
            </a:endParaRPr>
          </a:p>
        </p:txBody>
      </p:sp>
      <p:sp>
        <p:nvSpPr>
          <p:cNvPr id="133" name="Google Shape;133;p1"/>
          <p:cNvSpPr txBox="1"/>
          <p:nvPr/>
        </p:nvSpPr>
        <p:spPr>
          <a:xfrm>
            <a:off x="22675650" y="25041525"/>
            <a:ext cx="58146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7. DIN (Nitrogen) vs Shannon Alpha Diversity</a:t>
            </a:r>
            <a:endParaRPr sz="2000" b="1">
              <a:solidFill>
                <a:schemeClr val="dk1"/>
              </a:solidFill>
            </a:endParaRPr>
          </a:p>
        </p:txBody>
      </p:sp>
      <p:sp>
        <p:nvSpPr>
          <p:cNvPr id="134" name="Google Shape;134;p1"/>
          <p:cNvSpPr txBox="1"/>
          <p:nvPr/>
        </p:nvSpPr>
        <p:spPr>
          <a:xfrm>
            <a:off x="22611075" y="31086589"/>
            <a:ext cx="5814600" cy="6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8. DIN (Nitrogen) vs Simpson Alpha Diversity</a:t>
            </a:r>
            <a:endParaRPr sz="2000" b="1">
              <a:solidFill>
                <a:schemeClr val="dk1"/>
              </a:solidFill>
            </a:endParaRPr>
          </a:p>
        </p:txBody>
      </p:sp>
      <p:grpSp>
        <p:nvGrpSpPr>
          <p:cNvPr id="135" name="Google Shape;135;p1"/>
          <p:cNvGrpSpPr/>
          <p:nvPr/>
        </p:nvGrpSpPr>
        <p:grpSpPr>
          <a:xfrm>
            <a:off x="32903250" y="6327134"/>
            <a:ext cx="10518549" cy="11352131"/>
            <a:chOff x="1357196" y="7210962"/>
            <a:chExt cx="10518549" cy="8335510"/>
          </a:xfrm>
        </p:grpSpPr>
        <p:sp>
          <p:nvSpPr>
            <p:cNvPr id="136" name="Google Shape;136;p1"/>
            <p:cNvSpPr/>
            <p:nvPr/>
          </p:nvSpPr>
          <p:spPr>
            <a:xfrm>
              <a:off x="1357196" y="8209073"/>
              <a:ext cx="10515600" cy="7337400"/>
            </a:xfrm>
            <a:prstGeom prst="rect">
              <a:avLst/>
            </a:prstGeom>
            <a:solidFill>
              <a:srgbClr val="F9FBFD"/>
            </a:solidFill>
            <a:ln>
              <a:noFill/>
            </a:ln>
          </p:spPr>
          <p:txBody>
            <a:bodyPr spcFirstLastPara="1" wrap="square" lIns="365750" tIns="91425" rIns="365750" bIns="91425" anchor="t" anchorCtr="0">
              <a:noAutofit/>
            </a:bodyPr>
            <a:lstStyle/>
            <a:p>
              <a:pPr marL="457200" marR="0" lvl="0" indent="0" algn="l" rtl="0">
                <a:lnSpc>
                  <a:spcPct val="115000"/>
                </a:lnSpc>
                <a:spcBef>
                  <a:spcPts val="300"/>
                </a:spcBef>
                <a:spcAft>
                  <a:spcPts val="0"/>
                </a:spcAft>
                <a:buNone/>
              </a:pPr>
              <a:endParaRPr sz="3200" b="0" i="0" u="none" strike="noStrike" cap="none">
                <a:solidFill>
                  <a:schemeClr val="lt1"/>
                </a:solidFill>
                <a:latin typeface="Arial"/>
                <a:ea typeface="Arial"/>
                <a:cs typeface="Arial"/>
                <a:sym typeface="Arial"/>
              </a:endParaRPr>
            </a:p>
          </p:txBody>
        </p:sp>
        <p:sp>
          <p:nvSpPr>
            <p:cNvPr id="137" name="Google Shape;137;p1"/>
            <p:cNvSpPr txBox="1"/>
            <p:nvPr/>
          </p:nvSpPr>
          <p:spPr>
            <a:xfrm>
              <a:off x="1360144" y="7210962"/>
              <a:ext cx="10515600" cy="1034100"/>
            </a:xfrm>
            <a:prstGeom prst="rect">
              <a:avLst/>
            </a:prstGeom>
            <a:solidFill>
              <a:srgbClr val="BAC7A5"/>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800"/>
                <a:buFont typeface="Arial"/>
                <a:buNone/>
              </a:pPr>
              <a:r>
                <a:rPr lang="en-US" sz="4000">
                  <a:solidFill>
                    <a:schemeClr val="dk1"/>
                  </a:solidFill>
                </a:rPr>
                <a:t>RESULTS CONTINUED</a:t>
              </a:r>
              <a:endParaRPr sz="1800" b="0" i="0" u="none" strike="noStrike" cap="none">
                <a:solidFill>
                  <a:srgbClr val="000000"/>
                </a:solidFill>
                <a:latin typeface="Arial"/>
                <a:ea typeface="Arial"/>
                <a:cs typeface="Arial"/>
                <a:sym typeface="Arial"/>
              </a:endParaRPr>
            </a:p>
          </p:txBody>
        </p:sp>
      </p:grpSp>
      <p:pic>
        <p:nvPicPr>
          <p:cNvPr id="138" name="Google Shape;138;p1"/>
          <p:cNvPicPr preferRelativeResize="0"/>
          <p:nvPr/>
        </p:nvPicPr>
        <p:blipFill>
          <a:blip r:embed="rId14">
            <a:alphaModFix/>
          </a:blip>
          <a:stretch>
            <a:fillRect/>
          </a:stretch>
        </p:blipFill>
        <p:spPr>
          <a:xfrm>
            <a:off x="33035700" y="7671175"/>
            <a:ext cx="5552999" cy="4627499"/>
          </a:xfrm>
          <a:prstGeom prst="rect">
            <a:avLst/>
          </a:prstGeom>
          <a:noFill/>
          <a:ln>
            <a:noFill/>
          </a:ln>
        </p:spPr>
      </p:pic>
      <p:sp>
        <p:nvSpPr>
          <p:cNvPr id="139" name="Google Shape;139;p1"/>
          <p:cNvSpPr txBox="1"/>
          <p:nvPr/>
        </p:nvSpPr>
        <p:spPr>
          <a:xfrm>
            <a:off x="33176100" y="12298663"/>
            <a:ext cx="50082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9. RGR (Plant Growth) vs sW20 </a:t>
            </a:r>
            <a:endParaRPr sz="2000" b="1">
              <a:solidFill>
                <a:schemeClr val="dk1"/>
              </a:solidFill>
            </a:endParaRPr>
          </a:p>
        </p:txBody>
      </p:sp>
      <p:sp>
        <p:nvSpPr>
          <p:cNvPr id="140" name="Google Shape;140;p1"/>
          <p:cNvSpPr txBox="1"/>
          <p:nvPr/>
        </p:nvSpPr>
        <p:spPr>
          <a:xfrm>
            <a:off x="39052500" y="8203800"/>
            <a:ext cx="3860100" cy="3870600"/>
          </a:xfrm>
          <a:prstGeom prst="rect">
            <a:avLst/>
          </a:prstGeom>
          <a:noFill/>
          <a:ln>
            <a:noFill/>
          </a:ln>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Char char="●"/>
            </a:pPr>
            <a:r>
              <a:rPr lang="en-US" sz="2000" dirty="0">
                <a:solidFill>
                  <a:schemeClr val="dk1"/>
                </a:solidFill>
              </a:rPr>
              <a:t>While some varieties show a positive correlation, with higher RGR associated with increased soil moisture, others exhibit a negative correlation. Notably, </a:t>
            </a:r>
            <a:r>
              <a:rPr lang="en-US" sz="2000" dirty="0" err="1">
                <a:solidFill>
                  <a:schemeClr val="dk1"/>
                </a:solidFill>
              </a:rPr>
              <a:t>Sorachi</a:t>
            </a:r>
            <a:r>
              <a:rPr lang="en-US" sz="2000" dirty="0">
                <a:solidFill>
                  <a:schemeClr val="dk1"/>
                </a:solidFill>
              </a:rPr>
              <a:t> Ace and </a:t>
            </a:r>
            <a:r>
              <a:rPr lang="en-US" sz="2000" dirty="0" err="1">
                <a:solidFill>
                  <a:schemeClr val="dk1"/>
                </a:solidFill>
              </a:rPr>
              <a:t>Hallertauer</a:t>
            </a:r>
            <a:r>
              <a:rPr lang="en-US" sz="2000" dirty="0">
                <a:solidFill>
                  <a:schemeClr val="dk1"/>
                </a:solidFill>
              </a:rPr>
              <a:t> show increased growth with higher soil moisture, challenging the assumption of a consistent positive relationship. </a:t>
            </a:r>
            <a:endParaRPr sz="2500" dirty="0">
              <a:solidFill>
                <a:schemeClr val="dk1"/>
              </a:solidFill>
            </a:endParaRPr>
          </a:p>
        </p:txBody>
      </p:sp>
      <p:pic>
        <p:nvPicPr>
          <p:cNvPr id="141" name="Google Shape;141;p1"/>
          <p:cNvPicPr preferRelativeResize="0"/>
          <p:nvPr/>
        </p:nvPicPr>
        <p:blipFill>
          <a:blip r:embed="rId15">
            <a:alphaModFix/>
          </a:blip>
          <a:stretch>
            <a:fillRect/>
          </a:stretch>
        </p:blipFill>
        <p:spPr>
          <a:xfrm>
            <a:off x="1673825" y="1193450"/>
            <a:ext cx="4679020" cy="3205125"/>
          </a:xfrm>
          <a:prstGeom prst="rect">
            <a:avLst/>
          </a:prstGeom>
          <a:noFill/>
          <a:ln>
            <a:noFill/>
          </a:ln>
        </p:spPr>
      </p:pic>
      <p:pic>
        <p:nvPicPr>
          <p:cNvPr id="142" name="Google Shape;142;p1"/>
          <p:cNvPicPr preferRelativeResize="0"/>
          <p:nvPr/>
        </p:nvPicPr>
        <p:blipFill rotWithShape="1">
          <a:blip r:embed="rId16">
            <a:alphaModFix/>
          </a:blip>
          <a:srcRect/>
          <a:stretch/>
        </p:blipFill>
        <p:spPr>
          <a:xfrm>
            <a:off x="33012475" y="12711888"/>
            <a:ext cx="5943600" cy="4270800"/>
          </a:xfrm>
          <a:prstGeom prst="rect">
            <a:avLst/>
          </a:prstGeom>
          <a:noFill/>
          <a:ln>
            <a:noFill/>
          </a:ln>
        </p:spPr>
      </p:pic>
      <p:sp>
        <p:nvSpPr>
          <p:cNvPr id="143" name="Google Shape;143;p1"/>
          <p:cNvSpPr txBox="1"/>
          <p:nvPr/>
        </p:nvSpPr>
        <p:spPr>
          <a:xfrm>
            <a:off x="33291300" y="16943625"/>
            <a:ext cx="5192700" cy="5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rPr>
              <a:t>10. RGR (Plant Growth) vs DIN(Nitrogen)</a:t>
            </a:r>
            <a:endParaRPr sz="2000" b="1">
              <a:solidFill>
                <a:schemeClr val="dk1"/>
              </a:solidFill>
            </a:endParaRPr>
          </a:p>
        </p:txBody>
      </p:sp>
      <p:sp>
        <p:nvSpPr>
          <p:cNvPr id="144" name="Google Shape;144;p1"/>
          <p:cNvSpPr txBox="1"/>
          <p:nvPr/>
        </p:nvSpPr>
        <p:spPr>
          <a:xfrm>
            <a:off x="39176850" y="12606102"/>
            <a:ext cx="3860100" cy="4566775"/>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US" sz="2000" dirty="0">
                <a:solidFill>
                  <a:schemeClr val="dk1"/>
                </a:solidFill>
              </a:rPr>
              <a:t>This presents a complex pattern between the hop varieties. Although this is a mostly positive correlation, with higher RGR associated with increased nitrogen levels, others show a less straightforward relationship. Such as an increased growth with higher nitrogen levels which challenges the consistent positive correlation.</a:t>
            </a:r>
            <a:endParaRPr sz="2000" dirty="0">
              <a:solidFill>
                <a:schemeClr val="dk1"/>
              </a:solidFil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1257</Words>
  <Application>Microsoft Macintosh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Roboto</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M</dc:creator>
  <cp:lastModifiedBy>Arun Sethuraman</cp:lastModifiedBy>
  <cp:revision>3</cp:revision>
  <dcterms:modified xsi:type="dcterms:W3CDTF">2023-11-30T01:17:33Z</dcterms:modified>
</cp:coreProperties>
</file>