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
  </p:notesMasterIdLst>
  <p:handoutMasterIdLst>
    <p:handoutMasterId r:id="rId4"/>
  </p:handoutMasterIdLst>
  <p:sldIdLst>
    <p:sldId id="256" r:id="rId2"/>
  </p:sldIdLst>
  <p:sldSz cx="43891200" cy="32918400"/>
  <p:notesSz cx="37441188" cy="51206400"/>
  <p:embeddedFontLst>
    <p:embeddedFont>
      <p:font typeface="Quattrocento" panose="02020502030000000404" pitchFamily="18" charset="0"/>
      <p:regular r:id="rId5"/>
      <p:bold r:id="rId6"/>
    </p:embeddedFont>
    <p:embeddedFont>
      <p:font typeface="Quattrocento Sans" panose="020B0502050000020003" pitchFamily="34" charset="0"/>
      <p:regular r:id="rId7"/>
      <p:bold r:id="rId8"/>
      <p:italic r:id="rId9"/>
      <p:boldItalic r:id="rId10"/>
    </p:embeddedFont>
  </p:embeddedFontLst>
  <p:custDataLst>
    <p:tags r:id="rId11"/>
  </p:custDataLst>
  <p:defaultTextStyle>
    <a:defPPr>
      <a:defRPr lang="en-US"/>
    </a:defPPr>
    <a:lvl1pPr algn="l" rtl="0" fontAlgn="base">
      <a:spcBef>
        <a:spcPct val="0"/>
      </a:spcBef>
      <a:spcAft>
        <a:spcPct val="0"/>
      </a:spcAft>
      <a:defRPr sz="3000" kern="1200">
        <a:solidFill>
          <a:schemeClr val="tx1"/>
        </a:solidFill>
        <a:latin typeface="Arial"/>
        <a:ea typeface="+mn-ea"/>
        <a:cs typeface="+mn-cs"/>
      </a:defRPr>
    </a:lvl1pPr>
    <a:lvl2pPr marL="457200" algn="l" rtl="0" fontAlgn="base">
      <a:spcBef>
        <a:spcPct val="0"/>
      </a:spcBef>
      <a:spcAft>
        <a:spcPct val="0"/>
      </a:spcAft>
      <a:defRPr sz="3000" kern="1200">
        <a:solidFill>
          <a:schemeClr val="tx1"/>
        </a:solidFill>
        <a:latin typeface="Arial"/>
        <a:ea typeface="+mn-ea"/>
        <a:cs typeface="+mn-cs"/>
      </a:defRPr>
    </a:lvl2pPr>
    <a:lvl3pPr marL="914400" algn="l" rtl="0" fontAlgn="base">
      <a:spcBef>
        <a:spcPct val="0"/>
      </a:spcBef>
      <a:spcAft>
        <a:spcPct val="0"/>
      </a:spcAft>
      <a:defRPr sz="3000" kern="1200">
        <a:solidFill>
          <a:schemeClr val="tx1"/>
        </a:solidFill>
        <a:latin typeface="Arial"/>
        <a:ea typeface="+mn-ea"/>
        <a:cs typeface="+mn-cs"/>
      </a:defRPr>
    </a:lvl3pPr>
    <a:lvl4pPr marL="1371600" algn="l" rtl="0" fontAlgn="base">
      <a:spcBef>
        <a:spcPct val="0"/>
      </a:spcBef>
      <a:spcAft>
        <a:spcPct val="0"/>
      </a:spcAft>
      <a:defRPr sz="3000" kern="1200">
        <a:solidFill>
          <a:schemeClr val="tx1"/>
        </a:solidFill>
        <a:latin typeface="Arial"/>
        <a:ea typeface="+mn-ea"/>
        <a:cs typeface="+mn-cs"/>
      </a:defRPr>
    </a:lvl4pPr>
    <a:lvl5pPr marL="1828800" algn="l" rtl="0" fontAlgn="base">
      <a:spcBef>
        <a:spcPct val="0"/>
      </a:spcBef>
      <a:spcAft>
        <a:spcPct val="0"/>
      </a:spcAft>
      <a:defRPr sz="3000" kern="1200">
        <a:solidFill>
          <a:schemeClr val="tx1"/>
        </a:solidFill>
        <a:latin typeface="Arial"/>
        <a:ea typeface="+mn-ea"/>
        <a:cs typeface="+mn-cs"/>
      </a:defRPr>
    </a:lvl5pPr>
    <a:lvl6pPr marL="2286000" algn="l" defTabSz="914400" rtl="0" eaLnBrk="1" latinLnBrk="0" hangingPunct="1">
      <a:defRPr sz="3000" kern="1200">
        <a:solidFill>
          <a:schemeClr val="tx1"/>
        </a:solidFill>
        <a:latin typeface="Arial"/>
        <a:ea typeface="+mn-ea"/>
        <a:cs typeface="+mn-cs"/>
      </a:defRPr>
    </a:lvl6pPr>
    <a:lvl7pPr marL="2743200" algn="l" defTabSz="914400" rtl="0" eaLnBrk="1" latinLnBrk="0" hangingPunct="1">
      <a:defRPr sz="3000" kern="1200">
        <a:solidFill>
          <a:schemeClr val="tx1"/>
        </a:solidFill>
        <a:latin typeface="Arial"/>
        <a:ea typeface="+mn-ea"/>
        <a:cs typeface="+mn-cs"/>
      </a:defRPr>
    </a:lvl7pPr>
    <a:lvl8pPr marL="3200400" algn="l" defTabSz="914400" rtl="0" eaLnBrk="1" latinLnBrk="0" hangingPunct="1">
      <a:defRPr sz="3000" kern="1200">
        <a:solidFill>
          <a:schemeClr val="tx1"/>
        </a:solidFill>
        <a:latin typeface="Arial"/>
        <a:ea typeface="+mn-ea"/>
        <a:cs typeface="+mn-cs"/>
      </a:defRPr>
    </a:lvl8pPr>
    <a:lvl9pPr marL="3657600" algn="l" defTabSz="914400" rtl="0" eaLnBrk="1" latinLnBrk="0" hangingPunct="1">
      <a:defRPr sz="3000" kern="1200">
        <a:solidFill>
          <a:schemeClr val="tx1"/>
        </a:solidFill>
        <a:latin typeface="Arial"/>
        <a:ea typeface="+mn-ea"/>
        <a:cs typeface="+mn-cs"/>
      </a:defRPr>
    </a:lvl9pPr>
  </p:defaultTextStyle>
  <p:extLst>
    <p:ext uri="{EFAFB233-063F-42B5-8137-9DF3F51BA10A}">
      <p15:sldGuideLst xmlns:p15="http://schemas.microsoft.com/office/powerpoint/2012/main">
        <p15:guide id="1" orient="horz" pos="9552">
          <p15:clr>
            <a:srgbClr val="A4A3A4"/>
          </p15:clr>
        </p15:guide>
        <p15:guide id="2" pos="2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98D285-49EC-496A-94D2-4491E6006A2A}" v="3219" dt="2023-11-29T05:14:03.226"/>
    <p1510:client id="{0D7BAECC-E372-4DD1-BD27-72793B3A3E78}" v="1126" dt="2023-11-28T23:39:45.721"/>
    <p1510:client id="{36727503-220A-442C-860D-795F9AE59EA2}" v="2" dt="2023-11-28T22:05:25.846"/>
    <p1510:client id="{49EFCA72-1E25-4B8D-9B11-94851A82F12C}" v="311" dt="2023-11-29T00:22:52.225"/>
    <p1510:client id="{80955A12-58E7-4AA6-AFDF-79A0E22EC707}" v="1088" dt="2023-11-28T23:03:14.266"/>
    <p1510:client id="{DCCFA0D5-C2C5-4BB1-88DF-59DA0490FB91}" v="760" dt="2023-11-28T22:30:11.642"/>
    <p1510:client id="{DFA94D6F-3099-44B4-AAC3-292BB7518AB6}" v="49" dt="2023-11-29T00:29:26.101"/>
    <p1510:client id="{ECC729EA-0EAE-49BB-82B1-CB34CA44CCCD}" v="210" dt="2023-11-28T23:13:27.220"/>
    <p1510:client id="{FB7B64C1-2134-4B14-AA89-F94A8B78EB36}" v="2" dt="2023-11-30T00:39:37.3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48"/>
  </p:normalViewPr>
  <p:slideViewPr>
    <p:cSldViewPr snapToGrid="0">
      <p:cViewPr>
        <p:scale>
          <a:sx n="54" d="100"/>
          <a:sy n="54" d="100"/>
        </p:scale>
        <p:origin x="-6528" y="-6528"/>
      </p:cViewPr>
      <p:guideLst>
        <p:guide orient="horz" pos="9552"/>
        <p:guide pos="25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gs" Target="tags/tag1.xml"/><Relationship Id="rId5" Type="http://schemas.openxmlformats.org/officeDocument/2006/relationships/font" Target="fonts/font1.fntdata"/><Relationship Id="rId15" Type="http://schemas.openxmlformats.org/officeDocument/2006/relationships/tableStyles" Target="tableStyles.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026"/>
          <p:cNvSpPr>
            <a:spLocks noGrp="1" noChangeArrowheads="1"/>
          </p:cNvSpPr>
          <p:nvPr>
            <p:ph type="hdr" sz="quarter"/>
          </p:nvPr>
        </p:nvSpPr>
        <p:spPr bwMode="auto">
          <a:xfrm>
            <a:off x="0" y="0"/>
            <a:ext cx="16224250" cy="282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7031" tIns="268519" rIns="537031" bIns="268519" anchor="t" anchorCtr="0" compatLnSpc="1">
            <a:prstTxWarp prst="textNoShape">
              <a:avLst/>
            </a:prstTxWarp>
          </a:bodyPr>
          <a:lstStyle>
            <a:defPPr>
              <a:defRPr kern="1200"/>
            </a:defPPr>
            <a:lvl1pPr defTabSz="5373688">
              <a:defRPr sz="7100" smtClean="0"/>
            </a:lvl1pPr>
          </a:lstStyle>
          <a:p>
            <a:pPr>
              <a:defRPr/>
            </a:pPr>
            <a:endParaRPr lang="en-US"/>
          </a:p>
        </p:txBody>
      </p:sp>
      <p:sp>
        <p:nvSpPr>
          <p:cNvPr id="4099" name="Rectangle 1027"/>
          <p:cNvSpPr>
            <a:spLocks noGrp="1" noChangeArrowheads="1"/>
          </p:cNvSpPr>
          <p:nvPr>
            <p:ph type="dt" sz="quarter" idx="1"/>
          </p:nvPr>
        </p:nvSpPr>
        <p:spPr bwMode="auto">
          <a:xfrm>
            <a:off x="21216938" y="0"/>
            <a:ext cx="16224250" cy="282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7031" tIns="268519" rIns="537031" bIns="268519" anchor="t" anchorCtr="0" compatLnSpc="1">
            <a:prstTxWarp prst="textNoShape">
              <a:avLst/>
            </a:prstTxWarp>
          </a:bodyPr>
          <a:lstStyle>
            <a:defPPr>
              <a:defRPr kern="1200"/>
            </a:defPPr>
            <a:lvl1pPr algn="r" defTabSz="5373688">
              <a:defRPr sz="7100" smtClean="0"/>
            </a:lvl1pPr>
          </a:lstStyle>
          <a:p>
            <a:pPr>
              <a:defRPr/>
            </a:pPr>
            <a:endParaRPr lang="en-US"/>
          </a:p>
        </p:txBody>
      </p:sp>
      <p:sp>
        <p:nvSpPr>
          <p:cNvPr id="4100" name="Rectangle 1028"/>
          <p:cNvSpPr>
            <a:spLocks noGrp="1" noChangeArrowheads="1"/>
          </p:cNvSpPr>
          <p:nvPr>
            <p:ph type="ftr" sz="quarter" idx="2"/>
          </p:nvPr>
        </p:nvSpPr>
        <p:spPr bwMode="auto">
          <a:xfrm>
            <a:off x="0" y="53722588"/>
            <a:ext cx="16224250" cy="282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7031" tIns="268519" rIns="537031" bIns="268519" anchor="b" anchorCtr="0" compatLnSpc="1">
            <a:prstTxWarp prst="textNoShape">
              <a:avLst/>
            </a:prstTxWarp>
          </a:bodyPr>
          <a:lstStyle>
            <a:defPPr>
              <a:defRPr kern="1200"/>
            </a:defPPr>
            <a:lvl1pPr defTabSz="5373688">
              <a:defRPr sz="7100" smtClean="0"/>
            </a:lvl1pPr>
          </a:lstStyle>
          <a:p>
            <a:pPr>
              <a:defRPr/>
            </a:pPr>
            <a:endParaRPr lang="en-US"/>
          </a:p>
        </p:txBody>
      </p:sp>
      <p:sp>
        <p:nvSpPr>
          <p:cNvPr id="4101" name="Rectangle 1029"/>
          <p:cNvSpPr>
            <a:spLocks noGrp="1" noChangeArrowheads="1"/>
          </p:cNvSpPr>
          <p:nvPr>
            <p:ph type="sldNum" sz="quarter" idx="3"/>
          </p:nvPr>
        </p:nvSpPr>
        <p:spPr bwMode="auto">
          <a:xfrm>
            <a:off x="21216938" y="53722588"/>
            <a:ext cx="16224250" cy="282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7031" tIns="268519" rIns="537031" bIns="268519" anchor="b" anchorCtr="0" compatLnSpc="1">
            <a:prstTxWarp prst="textNoShape">
              <a:avLst/>
            </a:prstTxWarp>
          </a:bodyPr>
          <a:lstStyle>
            <a:defPPr>
              <a:defRPr kern="1200"/>
            </a:defPPr>
            <a:lvl1pPr algn="r" defTabSz="5373688">
              <a:defRPr sz="7100" smtClean="0"/>
            </a:lvl1pPr>
          </a:lstStyle>
          <a:p>
            <a:pPr>
              <a:defRPr/>
            </a:pPr>
            <a:fld id="{C3821831-2B9E-4755-9FF2-D0B0BEF81726}" type="slidenum">
              <a:rPr lang="en-US"/>
              <a:pPr>
                <a:defRPr/>
              </a:pPr>
              <a:t>‹#›</a:t>
            </a:fld>
            <a:endParaRPr lang="en-US"/>
          </a:p>
        </p:txBody>
      </p:sp>
    </p:spTree>
    <p:extLst>
      <p:ext uri="{BB962C8B-B14F-4D97-AF65-F5344CB8AC3E}">
        <p14:creationId xmlns:p14="http://schemas.microsoft.com/office/powerpoint/2010/main" val="22441688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16224250" cy="282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231" tIns="269615" rIns="539231" bIns="269615" anchor="t" anchorCtr="0" compatLnSpc="1">
            <a:prstTxWarp prst="textNoShape">
              <a:avLst/>
            </a:prstTxWarp>
          </a:bodyPr>
          <a:lstStyle>
            <a:defPPr>
              <a:defRPr kern="1200"/>
            </a:defPPr>
            <a:lvl1pPr defTabSz="5392738">
              <a:defRPr sz="7100" smtClean="0"/>
            </a:lvl1pPr>
          </a:lstStyle>
          <a:p>
            <a:pPr>
              <a:defRPr/>
            </a:pPr>
            <a:endParaRPr lang="en-US"/>
          </a:p>
        </p:txBody>
      </p:sp>
      <p:sp>
        <p:nvSpPr>
          <p:cNvPr id="17411" name="Rectangle 3"/>
          <p:cNvSpPr>
            <a:spLocks noGrp="1" noChangeArrowheads="1"/>
          </p:cNvSpPr>
          <p:nvPr>
            <p:ph type="dt" idx="1"/>
          </p:nvPr>
        </p:nvSpPr>
        <p:spPr bwMode="auto">
          <a:xfrm>
            <a:off x="21207412" y="0"/>
            <a:ext cx="16225838" cy="282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231" tIns="269615" rIns="539231" bIns="269615" anchor="t" anchorCtr="0" compatLnSpc="1">
            <a:prstTxWarp prst="textNoShape">
              <a:avLst/>
            </a:prstTxWarp>
          </a:bodyPr>
          <a:lstStyle>
            <a:defPPr>
              <a:defRPr kern="1200"/>
            </a:defPPr>
            <a:lvl1pPr algn="r" defTabSz="5392738">
              <a:defRPr sz="7100" smtClean="0"/>
            </a:lvl1pPr>
          </a:lstStyle>
          <a:p>
            <a:pPr>
              <a:defRPr/>
            </a:pPr>
            <a:endParaRPr lang="en-US"/>
          </a:p>
        </p:txBody>
      </p:sp>
      <p:sp>
        <p:nvSpPr>
          <p:cNvPr id="3076" name="Rectangle 4"/>
          <p:cNvSpPr>
            <a:spLocks noGrp="1" noRot="1" noChangeAspect="1" noChangeArrowheads="1" noTextEdit="1"/>
          </p:cNvSpPr>
          <p:nvPr>
            <p:ph type="sldImg" idx="2"/>
          </p:nvPr>
        </p:nvSpPr>
        <p:spPr bwMode="auto">
          <a:xfrm>
            <a:off x="4583113" y="4241800"/>
            <a:ext cx="28274962" cy="2120582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3744913" y="26860500"/>
            <a:ext cx="29952950" cy="2544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231" tIns="269615" rIns="539231" bIns="269615" anchor="t" anchorCtr="0" compatLnSpc="1">
            <a:prstTxWarp prst="textNoShape">
              <a:avLst/>
            </a:prstTxWarp>
          </a:bodyPr>
          <a:lstStyle>
            <a:defPPr>
              <a:defRPr kern="1200"/>
            </a:def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53713062"/>
            <a:ext cx="16224250" cy="282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231" tIns="269615" rIns="539231" bIns="269615" anchor="b" anchorCtr="0" compatLnSpc="1">
            <a:prstTxWarp prst="textNoShape">
              <a:avLst/>
            </a:prstTxWarp>
          </a:bodyPr>
          <a:lstStyle>
            <a:defPPr>
              <a:defRPr kern="1200"/>
            </a:defPPr>
            <a:lvl1pPr defTabSz="5392738">
              <a:defRPr sz="7100" smtClean="0"/>
            </a:lvl1pPr>
          </a:lstStyle>
          <a:p>
            <a:pPr>
              <a:defRPr/>
            </a:pPr>
            <a:endParaRPr lang="en-US"/>
          </a:p>
        </p:txBody>
      </p:sp>
      <p:sp>
        <p:nvSpPr>
          <p:cNvPr id="17415" name="Rectangle 7"/>
          <p:cNvSpPr>
            <a:spLocks noGrp="1" noChangeArrowheads="1"/>
          </p:cNvSpPr>
          <p:nvPr>
            <p:ph type="sldNum" sz="quarter" idx="5"/>
          </p:nvPr>
        </p:nvSpPr>
        <p:spPr bwMode="auto">
          <a:xfrm>
            <a:off x="21207412" y="53713062"/>
            <a:ext cx="16225838" cy="2827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39231" tIns="269615" rIns="539231" bIns="269615" anchor="b" anchorCtr="0" compatLnSpc="1">
            <a:prstTxWarp prst="textNoShape">
              <a:avLst/>
            </a:prstTxWarp>
          </a:bodyPr>
          <a:lstStyle>
            <a:defPPr>
              <a:defRPr kern="1200"/>
            </a:defPPr>
            <a:lvl1pPr algn="r" defTabSz="5392738">
              <a:defRPr sz="7100" smtClean="0"/>
            </a:lvl1pPr>
          </a:lstStyle>
          <a:p>
            <a:pPr>
              <a:defRPr/>
            </a:pPr>
            <a:fld id="{A7A3E3C6-57BD-4827-A686-7B170B46C045}" type="slidenum">
              <a:rPr lang="en-US"/>
              <a:pPr>
                <a:defRPr/>
              </a:pPr>
              <a:t>‹#›</a:t>
            </a:fld>
            <a:endParaRPr lang="en-US"/>
          </a:p>
        </p:txBody>
      </p:sp>
    </p:spTree>
    <p:extLst>
      <p:ext uri="{BB962C8B-B14F-4D97-AF65-F5344CB8AC3E}">
        <p14:creationId xmlns:p14="http://schemas.microsoft.com/office/powerpoint/2010/main" val="1668735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mn-ea"/>
        <a:cs typeface="+mn-cs"/>
      </a:defRPr>
    </a:lvl1pPr>
    <a:lvl2pPr marL="457200" algn="l" rtl="0" eaLnBrk="0" fontAlgn="base" hangingPunct="0">
      <a:spcBef>
        <a:spcPct val="30000"/>
      </a:spcBef>
      <a:spcAft>
        <a:spcPct val="0"/>
      </a:spcAft>
      <a:defRPr sz="1200" kern="1200">
        <a:solidFill>
          <a:schemeClr val="tx1"/>
        </a:solidFill>
        <a:latin typeface="Arial"/>
        <a:ea typeface="+mn-ea"/>
        <a:cs typeface="+mn-cs"/>
      </a:defRPr>
    </a:lvl2pPr>
    <a:lvl3pPr marL="914400" algn="l" rtl="0" eaLnBrk="0" fontAlgn="base" hangingPunct="0">
      <a:spcBef>
        <a:spcPct val="30000"/>
      </a:spcBef>
      <a:spcAft>
        <a:spcPct val="0"/>
      </a:spcAft>
      <a:defRPr sz="1200" kern="1200">
        <a:solidFill>
          <a:schemeClr val="tx1"/>
        </a:solidFill>
        <a:latin typeface="Arial"/>
        <a:ea typeface="+mn-ea"/>
        <a:cs typeface="+mn-cs"/>
      </a:defRPr>
    </a:lvl3pPr>
    <a:lvl4pPr marL="1371600" algn="l" rtl="0" eaLnBrk="0" fontAlgn="base" hangingPunct="0">
      <a:spcBef>
        <a:spcPct val="30000"/>
      </a:spcBef>
      <a:spcAft>
        <a:spcPct val="0"/>
      </a:spcAft>
      <a:defRPr sz="1200" kern="1200">
        <a:solidFill>
          <a:schemeClr val="tx1"/>
        </a:solidFill>
        <a:latin typeface="Arial"/>
        <a:ea typeface="+mn-ea"/>
        <a:cs typeface="+mn-cs"/>
      </a:defRPr>
    </a:lvl4pPr>
    <a:lvl5pPr marL="1828800" algn="l" rtl="0" eaLnBrk="0" fontAlgn="base" hangingPunct="0">
      <a:spcBef>
        <a:spcPct val="30000"/>
      </a:spcBef>
      <a:spcAft>
        <a:spcPct val="0"/>
      </a:spcAft>
      <a:defRPr sz="1200" kern="1200">
        <a:solidFill>
          <a:schemeClr val="tx1"/>
        </a:solidFill>
        <a:latin typeface="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a:defPPr>
            <a:lvl1pPr defTabSz="5392738" eaLnBrk="0" hangingPunct="0">
              <a:defRPr sz="3000">
                <a:solidFill>
                  <a:schemeClr val="tx1"/>
                </a:solidFill>
                <a:latin typeface="Arial"/>
              </a:defRPr>
            </a:lvl1pPr>
            <a:lvl2pPr marL="742950" indent="-285750" defTabSz="5392738" eaLnBrk="0" hangingPunct="0">
              <a:defRPr sz="3000">
                <a:solidFill>
                  <a:schemeClr val="tx1"/>
                </a:solidFill>
                <a:latin typeface="Arial"/>
              </a:defRPr>
            </a:lvl2pPr>
            <a:lvl3pPr marL="1143000" indent="-228600" defTabSz="5392738" eaLnBrk="0" hangingPunct="0">
              <a:defRPr sz="3000">
                <a:solidFill>
                  <a:schemeClr val="tx1"/>
                </a:solidFill>
                <a:latin typeface="Arial"/>
              </a:defRPr>
            </a:lvl3pPr>
            <a:lvl4pPr marL="1600200" indent="-228600" defTabSz="5392738" eaLnBrk="0" hangingPunct="0">
              <a:defRPr sz="3000">
                <a:solidFill>
                  <a:schemeClr val="tx1"/>
                </a:solidFill>
                <a:latin typeface="Arial"/>
              </a:defRPr>
            </a:lvl4pPr>
            <a:lvl5pPr marL="2057400" indent="-228600" defTabSz="5392738" eaLnBrk="0" hangingPunct="0">
              <a:defRPr sz="3000">
                <a:solidFill>
                  <a:schemeClr val="tx1"/>
                </a:solidFill>
                <a:latin typeface="Arial"/>
              </a:defRPr>
            </a:lvl5pPr>
            <a:lvl6pPr marL="2514600" indent="-228600" defTabSz="5392738" eaLnBrk="0" fontAlgn="base" hangingPunct="0">
              <a:spcBef>
                <a:spcPct val="0"/>
              </a:spcBef>
              <a:spcAft>
                <a:spcPct val="0"/>
              </a:spcAft>
              <a:defRPr sz="3000">
                <a:solidFill>
                  <a:schemeClr val="tx1"/>
                </a:solidFill>
                <a:latin typeface="Arial"/>
              </a:defRPr>
            </a:lvl6pPr>
            <a:lvl7pPr marL="2971800" indent="-228600" defTabSz="5392738" eaLnBrk="0" fontAlgn="base" hangingPunct="0">
              <a:spcBef>
                <a:spcPct val="0"/>
              </a:spcBef>
              <a:spcAft>
                <a:spcPct val="0"/>
              </a:spcAft>
              <a:defRPr sz="3000">
                <a:solidFill>
                  <a:schemeClr val="tx1"/>
                </a:solidFill>
                <a:latin typeface="Arial"/>
              </a:defRPr>
            </a:lvl7pPr>
            <a:lvl8pPr marL="3429000" indent="-228600" defTabSz="5392738" eaLnBrk="0" fontAlgn="base" hangingPunct="0">
              <a:spcBef>
                <a:spcPct val="0"/>
              </a:spcBef>
              <a:spcAft>
                <a:spcPct val="0"/>
              </a:spcAft>
              <a:defRPr sz="3000">
                <a:solidFill>
                  <a:schemeClr val="tx1"/>
                </a:solidFill>
                <a:latin typeface="Arial"/>
              </a:defRPr>
            </a:lvl8pPr>
            <a:lvl9pPr marL="3886200" indent="-228600" defTabSz="5392738" eaLnBrk="0" fontAlgn="base" hangingPunct="0">
              <a:spcBef>
                <a:spcPct val="0"/>
              </a:spcBef>
              <a:spcAft>
                <a:spcPct val="0"/>
              </a:spcAft>
              <a:defRPr sz="3000">
                <a:solidFill>
                  <a:schemeClr val="tx1"/>
                </a:solidFill>
                <a:latin typeface="Arial"/>
              </a:defRPr>
            </a:lvl9pPr>
          </a:lstStyle>
          <a:p>
            <a:pPr eaLnBrk="1" hangingPunct="1"/>
            <a:fld id="{8013D4E7-0005-4E28-B809-46F629ED953E}" type="slidenum">
              <a:rPr lang="en-US" sz="7100"/>
              <a:pPr eaLnBrk="1" hangingPunct="1"/>
              <a:t>1</a:t>
            </a:fld>
            <a:endParaRPr lang="en-US" sz="71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a:defP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defPPr>
              <a:defRPr kern="1200"/>
            </a:defP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defPPr>
              <a:defRPr kern="1200"/>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44064D7D-464A-4708-9759-403F89E21017}" type="slidenum">
              <a:rPr lang="en-US"/>
              <a:pPr>
                <a:defRPr/>
              </a:pPr>
              <a:t>‹#›</a:t>
            </a:fld>
            <a:endParaRPr lang="en-US"/>
          </a:p>
        </p:txBody>
      </p:sp>
    </p:spTree>
    <p:extLst>
      <p:ext uri="{BB962C8B-B14F-4D97-AF65-F5344CB8AC3E}">
        <p14:creationId xmlns:p14="http://schemas.microsoft.com/office/powerpoint/2010/main" val="15817560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AEC84F10-113F-4F09-A76B-2176B34E08D9}" type="slidenum">
              <a:rPr lang="en-US"/>
              <a:pPr>
                <a:defRPr/>
              </a:pPr>
              <a:t>‹#›</a:t>
            </a:fld>
            <a:endParaRPr lang="en-US"/>
          </a:p>
        </p:txBody>
      </p:sp>
    </p:spTree>
    <p:extLst>
      <p:ext uri="{BB962C8B-B14F-4D97-AF65-F5344CB8AC3E}">
        <p14:creationId xmlns:p14="http://schemas.microsoft.com/office/powerpoint/2010/main" val="38286358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3025" y="1319213"/>
            <a:ext cx="9874250" cy="28087638"/>
          </a:xfrm>
        </p:spPr>
        <p:txBody>
          <a:bodyPr vert="eaVert"/>
          <a:lstStyle>
            <a:defPPr>
              <a:defRPr kern="1200"/>
            </a:defPPr>
          </a:lstStyle>
          <a:p>
            <a:r>
              <a:rPr lang="en-US"/>
              <a:t>Click to edit Master title style</a:t>
            </a:r>
          </a:p>
        </p:txBody>
      </p:sp>
      <p:sp>
        <p:nvSpPr>
          <p:cNvPr id="3" name="Vertical Text Placeholder 2"/>
          <p:cNvSpPr>
            <a:spLocks noGrp="1"/>
          </p:cNvSpPr>
          <p:nvPr>
            <p:ph type="body" orient="vert" idx="1"/>
          </p:nvPr>
        </p:nvSpPr>
        <p:spPr>
          <a:xfrm>
            <a:off x="2195513" y="1319213"/>
            <a:ext cx="29475112" cy="28087638"/>
          </a:xfrm>
        </p:spPr>
        <p:txBody>
          <a:bodyPr vert="eaVert"/>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039F5895-A9FE-429D-AE19-E169F67F1C26}" type="slidenum">
              <a:rPr lang="en-US"/>
              <a:pPr>
                <a:defRPr/>
              </a:pPr>
              <a:t>‹#›</a:t>
            </a:fld>
            <a:endParaRPr lang="en-US"/>
          </a:p>
        </p:txBody>
      </p:sp>
    </p:spTree>
    <p:extLst>
      <p:ext uri="{BB962C8B-B14F-4D97-AF65-F5344CB8AC3E}">
        <p14:creationId xmlns:p14="http://schemas.microsoft.com/office/powerpoint/2010/main" val="14927728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idx="1"/>
          </p:nvPr>
        </p:nvSpPr>
        <p:spPr/>
        <p:txBody>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B78A6E67-DA7B-4FCC-A18A-FC7C8A034C4D}" type="slidenum">
              <a:rPr lang="en-US"/>
              <a:pPr>
                <a:defRPr/>
              </a:pPr>
              <a:t>‹#›</a:t>
            </a:fld>
            <a:endParaRPr lang="en-US"/>
          </a:p>
        </p:txBody>
      </p:sp>
    </p:spTree>
    <p:extLst>
      <p:ext uri="{BB962C8B-B14F-4D97-AF65-F5344CB8AC3E}">
        <p14:creationId xmlns:p14="http://schemas.microsoft.com/office/powerpoint/2010/main" val="105421884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defPPr>
              <a:defRPr kern="1200"/>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defPPr>
              <a:defRPr kern="1200"/>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a:defPPr>
            <a:lvl1pPr>
              <a:defRPr/>
            </a:lvl1pPr>
          </a:lstStyle>
          <a:p>
            <a:pPr>
              <a:defRPr/>
            </a:pPr>
            <a:fld id="{9AB7E099-5C0A-4709-9BBB-71DECD41AB32}" type="slidenum">
              <a:rPr lang="en-US"/>
              <a:pPr>
                <a:defRPr/>
              </a:pPr>
              <a:t>‹#›</a:t>
            </a:fld>
            <a:endParaRPr lang="en-US"/>
          </a:p>
        </p:txBody>
      </p:sp>
    </p:spTree>
    <p:extLst>
      <p:ext uri="{BB962C8B-B14F-4D97-AF65-F5344CB8AC3E}">
        <p14:creationId xmlns:p14="http://schemas.microsoft.com/office/powerpoint/2010/main" val="307209019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Content Placeholder 2"/>
          <p:cNvSpPr>
            <a:spLocks noGrp="1"/>
          </p:cNvSpPr>
          <p:nvPr>
            <p:ph sz="half" idx="1"/>
          </p:nvPr>
        </p:nvSpPr>
        <p:spPr>
          <a:xfrm>
            <a:off x="2195513" y="7681913"/>
            <a:ext cx="19673888" cy="21724938"/>
          </a:xfr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21800" y="7681913"/>
            <a:ext cx="19675475" cy="21724938"/>
          </a:xfrm>
        </p:spPr>
        <p:txBody>
          <a:bodyPr/>
          <a:lstStyle>
            <a:defPPr>
              <a:defRPr kern="1200"/>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B03D45C2-6D5F-448B-95B1-CD0C53878048}" type="slidenum">
              <a:rPr lang="en-US"/>
              <a:pPr>
                <a:defRPr/>
              </a:pPr>
              <a:t>‹#›</a:t>
            </a:fld>
            <a:endParaRPr lang="en-US"/>
          </a:p>
        </p:txBody>
      </p:sp>
    </p:spTree>
    <p:extLst>
      <p:ext uri="{BB962C8B-B14F-4D97-AF65-F5344CB8AC3E}">
        <p14:creationId xmlns:p14="http://schemas.microsoft.com/office/powerpoint/2010/main" val="26168467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defPPr>
              <a:defRPr kern="1200"/>
            </a:defPPr>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2"/>
          </a:xfr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8" cy="3070225"/>
          </a:xfrm>
        </p:spPr>
        <p:txBody>
          <a:bodyPr anchor="b"/>
          <a:lstStyle>
            <a:defPPr>
              <a:defRPr kern="1200"/>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8" cy="18965862"/>
          </a:xfrm>
        </p:spPr>
        <p:txBody>
          <a:bodyPr/>
          <a:lstStyle>
            <a:defPPr>
              <a:defRPr kern="1200"/>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a:defPPr>
            <a:lvl1pPr>
              <a:defRPr/>
            </a:lvl1pPr>
          </a:lstStyle>
          <a:p>
            <a:pPr>
              <a:defRPr/>
            </a:pPr>
            <a:fld id="{18610943-C3CC-4B71-9F28-BF9409E4CB80}" type="slidenum">
              <a:rPr lang="en-US"/>
              <a:pPr>
                <a:defRPr/>
              </a:pPr>
              <a:t>‹#›</a:t>
            </a:fld>
            <a:endParaRPr lang="en-US"/>
          </a:p>
        </p:txBody>
      </p:sp>
    </p:spTree>
    <p:extLst>
      <p:ext uri="{BB962C8B-B14F-4D97-AF65-F5344CB8AC3E}">
        <p14:creationId xmlns:p14="http://schemas.microsoft.com/office/powerpoint/2010/main" val="5192036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a:defPPr>
            <a:lvl1pPr>
              <a:defRPr/>
            </a:lvl1pPr>
          </a:lstStyle>
          <a:p>
            <a:pPr>
              <a:defRPr/>
            </a:pPr>
            <a:fld id="{6D78326B-3987-4EE9-9239-5FDA69C8126D}" type="slidenum">
              <a:rPr lang="en-US"/>
              <a:pPr>
                <a:defRPr/>
              </a:pPr>
              <a:t>‹#›</a:t>
            </a:fld>
            <a:endParaRPr lang="en-US"/>
          </a:p>
        </p:txBody>
      </p:sp>
    </p:spTree>
    <p:extLst>
      <p:ext uri="{BB962C8B-B14F-4D97-AF65-F5344CB8AC3E}">
        <p14:creationId xmlns:p14="http://schemas.microsoft.com/office/powerpoint/2010/main" val="30023040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a:defPPr>
            <a:lvl1pPr>
              <a:defRPr/>
            </a:lvl1pPr>
          </a:lstStyle>
          <a:p>
            <a:pPr>
              <a:defRPr/>
            </a:pPr>
            <a:fld id="{61F3B20C-577A-4608-AF62-749557E31E38}" type="slidenum">
              <a:rPr lang="en-US"/>
              <a:pPr>
                <a:defRPr/>
              </a:pPr>
              <a:t>‹#›</a:t>
            </a:fld>
            <a:endParaRPr lang="en-US"/>
          </a:p>
        </p:txBody>
      </p:sp>
    </p:spTree>
    <p:extLst>
      <p:ext uri="{BB962C8B-B14F-4D97-AF65-F5344CB8AC3E}">
        <p14:creationId xmlns:p14="http://schemas.microsoft.com/office/powerpoint/2010/main" val="40400780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defPPr>
              <a:defRPr kern="1200"/>
            </a:defPPr>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defPPr>
              <a:defRPr kern="1200"/>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87CA0EE2-436D-4402-9038-3DA719D297AD}" type="slidenum">
              <a:rPr lang="en-US"/>
              <a:pPr>
                <a:defRPr/>
              </a:pPr>
              <a:t>‹#›</a:t>
            </a:fld>
            <a:endParaRPr lang="en-US"/>
          </a:p>
        </p:txBody>
      </p:sp>
    </p:spTree>
    <p:extLst>
      <p:ext uri="{BB962C8B-B14F-4D97-AF65-F5344CB8AC3E}">
        <p14:creationId xmlns:p14="http://schemas.microsoft.com/office/powerpoint/2010/main" val="2360966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2"/>
            <a:ext cx="26335038" cy="2720975"/>
          </a:xfrm>
        </p:spPr>
        <p:txBody>
          <a:bodyPr anchor="b"/>
          <a:lstStyle>
            <a:defPPr>
              <a:defRPr kern="1200"/>
            </a:defPPr>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8" cy="19750088"/>
          </a:xfrm>
        </p:spPr>
        <p:txBody>
          <a:bodyPr/>
          <a:lstStyle>
            <a:defPPr>
              <a:defRPr kern="1200"/>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2663" y="25763538"/>
            <a:ext cx="26335038" cy="3862387"/>
          </a:xfrm>
        </p:spPr>
        <p:txBody>
          <a:bodyPr/>
          <a:lstStyle>
            <a:defPPr>
              <a:defRPr kern="1200"/>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a:defPPr>
            <a:lvl1pPr>
              <a:defRPr/>
            </a:lvl1pPr>
          </a:lstStyle>
          <a:p>
            <a:pPr>
              <a:defRPr/>
            </a:pPr>
            <a:fld id="{35C1286E-2D26-43B2-8CD4-A2F0A623D127}" type="slidenum">
              <a:rPr lang="en-US"/>
              <a:pPr>
                <a:defRPr/>
              </a:pPr>
              <a:t>‹#›</a:t>
            </a:fld>
            <a:endParaRPr lang="en-US"/>
          </a:p>
        </p:txBody>
      </p:sp>
    </p:spTree>
    <p:extLst>
      <p:ext uri="{BB962C8B-B14F-4D97-AF65-F5344CB8AC3E}">
        <p14:creationId xmlns:p14="http://schemas.microsoft.com/office/powerpoint/2010/main" val="300384198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BF"/>
            </a:gs>
            <a:gs pos="100000">
              <a:srgbClr val="FFFFE5"/>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5513" y="1319213"/>
            <a:ext cx="39501762"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ctr" anchorCtr="0" compatLnSpc="1">
            <a:prstTxWarp prst="textNoShape">
              <a:avLst/>
            </a:prstTxWarp>
          </a:bodyPr>
          <a:lstStyle>
            <a:defPPr>
              <a:defRPr kern="1200"/>
            </a:defPPr>
          </a:lstStyle>
          <a:p>
            <a:pPr lvl="0"/>
            <a:r>
              <a:rPr lang="en-US"/>
              <a:t>Click to edit Master title style</a:t>
            </a:r>
          </a:p>
        </p:txBody>
      </p:sp>
      <p:sp>
        <p:nvSpPr>
          <p:cNvPr id="1027" name="Rectangle 3"/>
          <p:cNvSpPr>
            <a:spLocks noGrp="1" noChangeArrowheads="1"/>
          </p:cNvSpPr>
          <p:nvPr>
            <p:ph type="body" idx="1"/>
          </p:nvPr>
        </p:nvSpPr>
        <p:spPr bwMode="auto">
          <a:xfrm>
            <a:off x="2195513" y="7681913"/>
            <a:ext cx="39501762" cy="2172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195513"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defTabSz="4703763">
              <a:defRPr sz="7200" smtClean="0"/>
            </a:lvl1pPr>
          </a:lstStyle>
          <a:p>
            <a:pPr>
              <a:defRPr/>
            </a:pPr>
            <a:endParaRPr lang="en-US"/>
          </a:p>
        </p:txBody>
      </p:sp>
      <p:sp>
        <p:nvSpPr>
          <p:cNvPr id="1029" name="Rectangle 5"/>
          <p:cNvSpPr>
            <a:spLocks noGrp="1" noChangeArrowheads="1"/>
          </p:cNvSpPr>
          <p:nvPr>
            <p:ph type="ftr" sz="quarter" idx="3"/>
          </p:nvPr>
        </p:nvSpPr>
        <p:spPr bwMode="auto">
          <a:xfrm>
            <a:off x="14997112" y="29978350"/>
            <a:ext cx="138985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algn="ctr" defTabSz="4703763">
              <a:defRPr sz="7200" smtClean="0"/>
            </a:lvl1pPr>
          </a:lstStyle>
          <a:p>
            <a:pPr>
              <a:defRPr/>
            </a:pPr>
            <a:endParaRPr lang="en-US"/>
          </a:p>
        </p:txBody>
      </p:sp>
      <p:sp>
        <p:nvSpPr>
          <p:cNvPr id="1030" name="Rectangle 6"/>
          <p:cNvSpPr>
            <a:spLocks noGrp="1" noChangeArrowheads="1"/>
          </p:cNvSpPr>
          <p:nvPr>
            <p:ph type="sldNum" sz="quarter" idx="4"/>
          </p:nvPr>
        </p:nvSpPr>
        <p:spPr bwMode="auto">
          <a:xfrm>
            <a:off x="31456312" y="29978350"/>
            <a:ext cx="1024096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70253" tIns="235127" rIns="470253" bIns="235127" anchor="t" anchorCtr="0" compatLnSpc="1">
            <a:prstTxWarp prst="textNoShape">
              <a:avLst/>
            </a:prstTxWarp>
          </a:bodyPr>
          <a:lstStyle>
            <a:defPPr>
              <a:defRPr kern="1200"/>
            </a:defPPr>
            <a:lvl1pPr algn="r" defTabSz="4703763">
              <a:defRPr sz="7200" smtClean="0"/>
            </a:lvl1pPr>
          </a:lstStyle>
          <a:p>
            <a:pPr>
              <a:defRPr/>
            </a:pPr>
            <a:fld id="{EAD58424-6508-4C08-B0AB-A12183DAE990}" type="slidenum">
              <a:rPr lang="en-US"/>
              <a:pPr>
                <a:defRPr/>
              </a:pPr>
              <a:t>‹#›</a:t>
            </a:fld>
            <a:endParaRPr lang="en-US"/>
          </a:p>
        </p:txBody>
      </p:sp>
      <p:pic>
        <p:nvPicPr>
          <p:cNvPr id="1031" name="New picture"/>
          <p:cNvPicPr/>
          <p:nvPr/>
        </p:nvPicPr>
        <p:blipFill>
          <a:blip r:embed="rId13"/>
          <a:stretch>
            <a:fillRect/>
          </a:stretch>
        </p:blipFill>
        <p:spPr>
          <a:xfrm rot="16200000">
            <a:off x="-11074400" y="16459200"/>
            <a:ext cx="14274800" cy="3937000"/>
          </a:xfrm>
          <a:prstGeom prst="rect">
            <a:avLst/>
          </a:prstGeom>
        </p:spPr>
      </p:pic>
      <p:pic>
        <p:nvPicPr>
          <p:cNvPr id="1032" name="New picture"/>
          <p:cNvPicPr/>
          <p:nvPr/>
        </p:nvPicPr>
        <p:blipFill>
          <a:blip r:embed="rId13"/>
          <a:stretch>
            <a:fillRect/>
          </a:stretch>
        </p:blipFill>
        <p:spPr>
          <a:xfrm rot="5400000">
            <a:off x="40690800" y="16459200"/>
            <a:ext cx="14274800" cy="3937000"/>
          </a:xfrm>
          <a:prstGeom prst="rect">
            <a:avLst/>
          </a:prstGeom>
        </p:spPr>
      </p:pic>
      <p:pic>
        <p:nvPicPr>
          <p:cNvPr id="1033" name="New picture"/>
          <p:cNvPicPr/>
          <p:nvPr/>
        </p:nvPicPr>
        <p:blipFill>
          <a:blip r:embed="rId14"/>
          <a:stretch>
            <a:fillRect/>
          </a:stretch>
        </p:blipFill>
        <p:spPr>
          <a:xfrm>
            <a:off x="6953250" y="33426400"/>
            <a:ext cx="29984700" cy="1460500"/>
          </a:xfrm>
          <a:prstGeom prst="rect">
            <a:avLst/>
          </a:prstGeom>
        </p:spPr>
      </p:pic>
      <p:sp>
        <p:nvSpPr>
          <p:cNvPr id="1034" name="New shape"/>
          <p:cNvSpPr/>
          <p:nvPr/>
        </p:nvSpPr>
        <p:spPr>
          <a:xfrm>
            <a:off x="695325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600">
                <a:solidFill>
                  <a:srgbClr val="808080"/>
                </a:solidFill>
              </a:rPr>
              <a:t>Template ID: melancholymedallion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a:defPPr>
      <a:lvl1pPr algn="ctr" defTabSz="4703763" rtl="0" eaLnBrk="0" fontAlgn="base" hangingPunct="0">
        <a:spcBef>
          <a:spcPct val="0"/>
        </a:spcBef>
        <a:spcAft>
          <a:spcPct val="0"/>
        </a:spcAft>
        <a:defRPr sz="22700">
          <a:solidFill>
            <a:schemeClr val="tx2"/>
          </a:solidFill>
          <a:latin typeface="+mj-lt"/>
          <a:ea typeface="+mj-ea"/>
          <a:cs typeface="+mj-cs"/>
        </a:defRPr>
      </a:lvl1pPr>
      <a:lvl2pPr algn="ctr" defTabSz="4703763" rtl="0" eaLnBrk="0" fontAlgn="base" hangingPunct="0">
        <a:spcBef>
          <a:spcPct val="0"/>
        </a:spcBef>
        <a:spcAft>
          <a:spcPct val="0"/>
        </a:spcAft>
        <a:defRPr sz="22700">
          <a:solidFill>
            <a:schemeClr val="tx2"/>
          </a:solidFill>
          <a:latin typeface="Arial"/>
        </a:defRPr>
      </a:lvl2pPr>
      <a:lvl3pPr algn="ctr" defTabSz="4703763" rtl="0" eaLnBrk="0" fontAlgn="base" hangingPunct="0">
        <a:spcBef>
          <a:spcPct val="0"/>
        </a:spcBef>
        <a:spcAft>
          <a:spcPct val="0"/>
        </a:spcAft>
        <a:defRPr sz="22700">
          <a:solidFill>
            <a:schemeClr val="tx2"/>
          </a:solidFill>
          <a:latin typeface="Arial"/>
        </a:defRPr>
      </a:lvl3pPr>
      <a:lvl4pPr algn="ctr" defTabSz="4703763" rtl="0" eaLnBrk="0" fontAlgn="base" hangingPunct="0">
        <a:spcBef>
          <a:spcPct val="0"/>
        </a:spcBef>
        <a:spcAft>
          <a:spcPct val="0"/>
        </a:spcAft>
        <a:defRPr sz="22700">
          <a:solidFill>
            <a:schemeClr val="tx2"/>
          </a:solidFill>
          <a:latin typeface="Arial"/>
        </a:defRPr>
      </a:lvl4pPr>
      <a:lvl5pPr algn="ctr" defTabSz="4703763" rtl="0" eaLnBrk="0" fontAlgn="base" hangingPunct="0">
        <a:spcBef>
          <a:spcPct val="0"/>
        </a:spcBef>
        <a:spcAft>
          <a:spcPct val="0"/>
        </a:spcAft>
        <a:defRPr sz="22700">
          <a:solidFill>
            <a:schemeClr val="tx2"/>
          </a:solidFill>
          <a:latin typeface="Arial"/>
        </a:defRPr>
      </a:lvl5pPr>
      <a:lvl6pPr marL="457200" algn="ctr" defTabSz="4703763" rtl="0" fontAlgn="base">
        <a:spcBef>
          <a:spcPct val="0"/>
        </a:spcBef>
        <a:spcAft>
          <a:spcPct val="0"/>
        </a:spcAft>
        <a:defRPr sz="22700">
          <a:solidFill>
            <a:schemeClr val="tx2"/>
          </a:solidFill>
          <a:latin typeface="Arial"/>
        </a:defRPr>
      </a:lvl6pPr>
      <a:lvl7pPr marL="914400" algn="ctr" defTabSz="4703763" rtl="0" fontAlgn="base">
        <a:spcBef>
          <a:spcPct val="0"/>
        </a:spcBef>
        <a:spcAft>
          <a:spcPct val="0"/>
        </a:spcAft>
        <a:defRPr sz="22700">
          <a:solidFill>
            <a:schemeClr val="tx2"/>
          </a:solidFill>
          <a:latin typeface="Arial"/>
        </a:defRPr>
      </a:lvl7pPr>
      <a:lvl8pPr marL="1371600" algn="ctr" defTabSz="4703763" rtl="0" fontAlgn="base">
        <a:spcBef>
          <a:spcPct val="0"/>
        </a:spcBef>
        <a:spcAft>
          <a:spcPct val="0"/>
        </a:spcAft>
        <a:defRPr sz="22700">
          <a:solidFill>
            <a:schemeClr val="tx2"/>
          </a:solidFill>
          <a:latin typeface="Arial"/>
        </a:defRPr>
      </a:lvl8pPr>
      <a:lvl9pPr marL="1828800" algn="ctr" defTabSz="4703763" rtl="0" fontAlgn="base">
        <a:spcBef>
          <a:spcPct val="0"/>
        </a:spcBef>
        <a:spcAft>
          <a:spcPct val="0"/>
        </a:spcAft>
        <a:defRPr sz="22700">
          <a:solidFill>
            <a:schemeClr val="tx2"/>
          </a:solidFill>
          <a:latin typeface="Arial"/>
        </a:defRPr>
      </a:lvl9pPr>
    </p:titleStyle>
    <p:bodyStyle>
      <a:defPPr>
        <a:defRPr kern="1200"/>
      </a:defPPr>
      <a:lvl1pPr marL="1765300" indent="-1765300" algn="l" defTabSz="4703763" rtl="0" eaLnBrk="0" fontAlgn="base" hangingPunct="0">
        <a:spcBef>
          <a:spcPct val="20000"/>
        </a:spcBef>
        <a:spcAft>
          <a:spcPct val="0"/>
        </a:spcAft>
        <a:buChar char="•"/>
        <a:defRPr sz="16500">
          <a:solidFill>
            <a:schemeClr val="tx1"/>
          </a:solidFill>
          <a:latin typeface="+mn-lt"/>
          <a:ea typeface="+mn-ea"/>
          <a:cs typeface="+mn-cs"/>
        </a:defRPr>
      </a:lvl1pPr>
      <a:lvl2pPr marL="3822700" indent="-1471613" algn="l" defTabSz="4703763" rtl="0" eaLnBrk="0" fontAlgn="base" hangingPunct="0">
        <a:spcBef>
          <a:spcPct val="20000"/>
        </a:spcBef>
        <a:spcAft>
          <a:spcPct val="0"/>
        </a:spcAft>
        <a:buChar char="–"/>
        <a:defRPr sz="14400">
          <a:solidFill>
            <a:schemeClr val="tx1"/>
          </a:solidFill>
          <a:latin typeface="+mn-lt"/>
        </a:defRPr>
      </a:lvl2pPr>
      <a:lvl3pPr marL="5880100" indent="-1176338" algn="l" defTabSz="4703763" rtl="0" eaLnBrk="0" fontAlgn="base" hangingPunct="0">
        <a:spcBef>
          <a:spcPct val="20000"/>
        </a:spcBef>
        <a:spcAft>
          <a:spcPct val="0"/>
        </a:spcAft>
        <a:buChar char="•"/>
        <a:defRPr sz="12300">
          <a:solidFill>
            <a:schemeClr val="tx1"/>
          </a:solidFill>
          <a:latin typeface="+mn-lt"/>
        </a:defRPr>
      </a:lvl3pPr>
      <a:lvl4pPr marL="8229600" indent="-1176338" algn="l" defTabSz="4703763" rtl="0" eaLnBrk="0" fontAlgn="base" hangingPunct="0">
        <a:spcBef>
          <a:spcPct val="20000"/>
        </a:spcBef>
        <a:spcAft>
          <a:spcPct val="0"/>
        </a:spcAft>
        <a:buChar char="–"/>
        <a:defRPr sz="10400">
          <a:solidFill>
            <a:schemeClr val="tx1"/>
          </a:solidFill>
          <a:latin typeface="+mn-lt"/>
        </a:defRPr>
      </a:lvl4pPr>
      <a:lvl5pPr marL="10580688" indent="-1174750" algn="l" defTabSz="4703763" rtl="0" eaLnBrk="0" fontAlgn="base" hangingPunct="0">
        <a:spcBef>
          <a:spcPct val="20000"/>
        </a:spcBef>
        <a:spcAft>
          <a:spcPct val="0"/>
        </a:spcAft>
        <a:buChar char="»"/>
        <a:defRPr sz="10400">
          <a:solidFill>
            <a:schemeClr val="tx1"/>
          </a:solidFill>
          <a:latin typeface="+mn-lt"/>
        </a:defRPr>
      </a:lvl5pPr>
      <a:lvl6pPr marL="11037888" indent="-1174750" algn="l" defTabSz="4703763" rtl="0" fontAlgn="base">
        <a:spcBef>
          <a:spcPct val="20000"/>
        </a:spcBef>
        <a:spcAft>
          <a:spcPct val="0"/>
        </a:spcAft>
        <a:buChar char="»"/>
        <a:defRPr sz="10400">
          <a:solidFill>
            <a:schemeClr val="tx1"/>
          </a:solidFill>
          <a:latin typeface="+mn-lt"/>
        </a:defRPr>
      </a:lvl6pPr>
      <a:lvl7pPr marL="11495088" indent="-1174750" algn="l" defTabSz="4703763" rtl="0" fontAlgn="base">
        <a:spcBef>
          <a:spcPct val="20000"/>
        </a:spcBef>
        <a:spcAft>
          <a:spcPct val="0"/>
        </a:spcAft>
        <a:buChar char="»"/>
        <a:defRPr sz="10400">
          <a:solidFill>
            <a:schemeClr val="tx1"/>
          </a:solidFill>
          <a:latin typeface="+mn-lt"/>
        </a:defRPr>
      </a:lvl7pPr>
      <a:lvl8pPr marL="11952288" indent="-1174750" algn="l" defTabSz="4703763" rtl="0" fontAlgn="base">
        <a:spcBef>
          <a:spcPct val="20000"/>
        </a:spcBef>
        <a:spcAft>
          <a:spcPct val="0"/>
        </a:spcAft>
        <a:buChar char="»"/>
        <a:defRPr sz="10400">
          <a:solidFill>
            <a:schemeClr val="tx1"/>
          </a:solidFill>
          <a:latin typeface="+mn-lt"/>
        </a:defRPr>
      </a:lvl8pPr>
      <a:lvl9pPr marL="12409488" indent="-1174750" algn="l" defTabSz="4703763" rtl="0" fontAlgn="base">
        <a:spcBef>
          <a:spcPct val="20000"/>
        </a:spcBef>
        <a:spcAft>
          <a:spcPct val="0"/>
        </a:spcAft>
        <a:buChar char="»"/>
        <a:defRPr sz="10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3.png"/><Relationship Id="rId7" Type="http://schemas.microsoft.com/office/2007/relationships/hdphoto" Target="../media/hdphoto1.wdp"/><Relationship Id="rId12" Type="http://schemas.openxmlformats.org/officeDocument/2006/relationships/image" Target="../media/image11.png"/><Relationship Id="rId2" Type="http://schemas.openxmlformats.org/officeDocument/2006/relationships/notesSlide" Target="../notesSlides/notesSlide1.xml"/><Relationship Id="rId16" Type="http://schemas.microsoft.com/office/2007/relationships/hdphoto" Target="../media/hdphoto2.wdp"/><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0"/>
                <a:lumOff val="100000"/>
              </a:schemeClr>
            </a:gs>
            <a:gs pos="46000">
              <a:schemeClr val="accent2">
                <a:lumMod val="25000"/>
                <a:lumOff val="75000"/>
              </a:schemeClr>
            </a:gs>
          </a:gsLst>
          <a:lin ang="5400000" scaled="1"/>
        </a:gradFill>
        <a:effectLst/>
      </p:bgPr>
    </p:bg>
    <p:spTree>
      <p:nvGrpSpPr>
        <p:cNvPr id="1" name=""/>
        <p:cNvGrpSpPr/>
        <p:nvPr/>
      </p:nvGrpSpPr>
      <p:grpSpPr>
        <a:xfrm>
          <a:off x="0" y="0"/>
          <a:ext cx="0" cy="0"/>
          <a:chOff x="0" y="0"/>
          <a:chExt cx="0" cy="0"/>
        </a:xfrm>
      </p:grpSpPr>
      <p:sp>
        <p:nvSpPr>
          <p:cNvPr id="40" name="Rectangle 6"/>
          <p:cNvSpPr>
            <a:spLocks noChangeArrowheads="1"/>
          </p:cNvSpPr>
          <p:nvPr/>
        </p:nvSpPr>
        <p:spPr bwMode="auto">
          <a:xfrm>
            <a:off x="609600" y="10647"/>
            <a:ext cx="42695958" cy="5346433"/>
          </a:xfrm>
          <a:prstGeom prst="round2DiagRect">
            <a:avLst/>
          </a:prstGeom>
          <a:solidFill>
            <a:srgbClr val="B41E1E"/>
          </a:solidFill>
          <a:ln w="9525">
            <a:noFill/>
            <a:miter lim="800000"/>
          </a:ln>
        </p:spPr>
        <p:txBody>
          <a:bodyPr lIns="109721" tIns="54861" rIns="109721" bIns="54861" anchor="ctr"/>
          <a:lstStyle>
            <a:defPPr>
              <a:defRPr kern="1200"/>
            </a:defPPr>
          </a:lstStyle>
          <a:p>
            <a:pPr algn="ctr" defTabSz="3762375">
              <a:defRPr/>
            </a:pPr>
            <a:endParaRPr lang="en-US" sz="4400" b="1">
              <a:solidFill>
                <a:schemeClr val="accent2">
                  <a:lumMod val="20000"/>
                  <a:lumOff val="80000"/>
                </a:schemeClr>
              </a:solidFill>
              <a:effectLst>
                <a:outerShdw blurRad="38100" dist="38100" dir="2700000" algn="tl">
                  <a:srgbClr val="000000"/>
                </a:outerShdw>
              </a:effectLst>
            </a:endParaRPr>
          </a:p>
        </p:txBody>
      </p:sp>
      <p:sp>
        <p:nvSpPr>
          <p:cNvPr id="38" name="Title 11">
            <a:extLst>
              <a:ext uri="{FF2B5EF4-FFF2-40B4-BE49-F238E27FC236}">
                <a16:creationId xmlns:a16="http://schemas.microsoft.com/office/drawing/2014/main" id="{D3A698E4-5105-47D7-8AAB-C4BA53E6D379}"/>
              </a:ext>
            </a:extLst>
          </p:cNvPr>
          <p:cNvSpPr txBox="1"/>
          <p:nvPr/>
        </p:nvSpPr>
        <p:spPr>
          <a:xfrm>
            <a:off x="3072623" y="224303"/>
            <a:ext cx="37218876" cy="2746935"/>
          </a:xfrm>
          <a:prstGeom prst="rect">
            <a:avLst/>
          </a:prstGeom>
        </p:spPr>
        <p:txBody>
          <a:bodyPr lIns="128016" tIns="64008" rIns="128016" bIns="64008" anchor="t"/>
          <a:lstStyle>
            <a:defPPr>
              <a:defRPr kern="1200"/>
            </a:defPPr>
            <a:lvl1pPr algn="ctr" defTabSz="4389028" rtl="0" eaLnBrk="1" latinLnBrk="0" hangingPunct="1">
              <a:spcBef>
                <a:spcPct val="0"/>
              </a:spcBef>
              <a:buNone/>
              <a:defRPr sz="13400" kern="1200">
                <a:solidFill>
                  <a:schemeClr val="tx1"/>
                </a:solidFill>
                <a:latin typeface="+mj-lt"/>
                <a:ea typeface="+mj-ea"/>
                <a:cs typeface="+mj-cs"/>
              </a:defRPr>
            </a:lvl1pPr>
          </a:lstStyle>
          <a:p>
            <a:pPr algn="l"/>
            <a:r>
              <a:rPr lang="en-US" sz="8500" b="1" dirty="0">
                <a:solidFill>
                  <a:schemeClr val="bg1"/>
                </a:solidFill>
                <a:latin typeface="Quattrocento"/>
              </a:rPr>
              <a:t>16S Microbial Alpha Diversity's Negative Effect on Relative Growth Rates on US and Non-US </a:t>
            </a:r>
            <a:r>
              <a:rPr lang="en-US" sz="8500" b="1" i="1" dirty="0" err="1">
                <a:solidFill>
                  <a:schemeClr val="bg1"/>
                </a:solidFill>
                <a:latin typeface="Quattrocento"/>
              </a:rPr>
              <a:t>Humulus</a:t>
            </a:r>
            <a:r>
              <a:rPr lang="en-US" sz="8500" b="1" i="1" dirty="0">
                <a:solidFill>
                  <a:schemeClr val="bg1"/>
                </a:solidFill>
                <a:latin typeface="Quattrocento"/>
              </a:rPr>
              <a:t> lupulus</a:t>
            </a:r>
            <a:r>
              <a:rPr lang="en-US" sz="8500" b="1" dirty="0">
                <a:solidFill>
                  <a:schemeClr val="bg1"/>
                </a:solidFill>
                <a:latin typeface="Quattrocento"/>
              </a:rPr>
              <a:t> </a:t>
            </a:r>
            <a:r>
              <a:rPr lang="en-US" sz="8500" b="1" i="1" dirty="0">
                <a:solidFill>
                  <a:schemeClr val="bg1"/>
                </a:solidFill>
                <a:latin typeface="Quattrocento"/>
              </a:rPr>
              <a:t>L</a:t>
            </a:r>
            <a:r>
              <a:rPr lang="en-US" sz="8500" b="1" dirty="0">
                <a:solidFill>
                  <a:schemeClr val="bg1"/>
                </a:solidFill>
                <a:latin typeface="Quattrocento"/>
              </a:rPr>
              <a:t>. cultivars</a:t>
            </a:r>
            <a:endParaRPr lang="en-US" sz="8500" b="1" dirty="0">
              <a:solidFill>
                <a:schemeClr val="bg1"/>
              </a:solidFill>
              <a:latin typeface="Quattrocento" panose="02020802030000000404" pitchFamily="18" charset="0"/>
            </a:endParaRPr>
          </a:p>
        </p:txBody>
      </p:sp>
      <p:sp>
        <p:nvSpPr>
          <p:cNvPr id="39" name="Text Placeholder 16">
            <a:extLst>
              <a:ext uri="{FF2B5EF4-FFF2-40B4-BE49-F238E27FC236}">
                <a16:creationId xmlns:a16="http://schemas.microsoft.com/office/drawing/2014/main" id="{9FEE118B-FBC6-45D8-93CE-3A87E15AD5C3}"/>
              </a:ext>
            </a:extLst>
          </p:cNvPr>
          <p:cNvSpPr txBox="1"/>
          <p:nvPr/>
        </p:nvSpPr>
        <p:spPr>
          <a:xfrm>
            <a:off x="3072624" y="3281841"/>
            <a:ext cx="41148000" cy="2025170"/>
          </a:xfrm>
          <a:prstGeom prst="rect">
            <a:avLst/>
          </a:prstGeom>
        </p:spPr>
        <p:txBody>
          <a:bodyPr lIns="128016" tIns="64008" rIns="128016" bIns="64008" anchor="t">
            <a:spAutoFit/>
          </a:bodyPr>
          <a:lstStyle>
            <a:defPPr>
              <a:defRPr kern="1200"/>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r>
              <a:rPr lang="en-US" sz="5600" dirty="0">
                <a:solidFill>
                  <a:schemeClr val="bg1"/>
                </a:solidFill>
                <a:latin typeface="Arial"/>
              </a:rPr>
              <a:t>Giovanni Gil, Tram Nguyen, Nathan Bingham, Dr. Arun Sethuraman, and Dr. George </a:t>
            </a:r>
            <a:r>
              <a:rPr lang="en-US" sz="5600" dirty="0" err="1">
                <a:solidFill>
                  <a:schemeClr val="bg1"/>
                </a:solidFill>
                <a:latin typeface="Arial"/>
              </a:rPr>
              <a:t>Vourlitis</a:t>
            </a:r>
            <a:endParaRPr lang="en-US" sz="5600" dirty="0">
              <a:solidFill>
                <a:schemeClr val="bg1"/>
              </a:solidFill>
              <a:latin typeface="Arial"/>
            </a:endParaRPr>
          </a:p>
          <a:p>
            <a:r>
              <a:rPr lang="en-US" sz="5600" dirty="0">
                <a:solidFill>
                  <a:schemeClr val="bg1"/>
                </a:solidFill>
                <a:latin typeface="Arial"/>
              </a:rPr>
              <a:t>Department of Biology, San Diego State University; Department of Biological Sciences, California State University San Marcos</a:t>
            </a:r>
          </a:p>
        </p:txBody>
      </p:sp>
      <p:sp>
        <p:nvSpPr>
          <p:cNvPr id="44" name="Rectangle 10">
            <a:extLst>
              <a:ext uri="{FF2B5EF4-FFF2-40B4-BE49-F238E27FC236}">
                <a16:creationId xmlns:a16="http://schemas.microsoft.com/office/drawing/2014/main" id="{65DEA53B-8C55-4281-8C92-1B2F1CBC79EE}"/>
              </a:ext>
            </a:extLst>
          </p:cNvPr>
          <p:cNvSpPr>
            <a:spLocks noChangeArrowheads="1"/>
          </p:cNvSpPr>
          <p:nvPr/>
        </p:nvSpPr>
        <p:spPr bwMode="auto">
          <a:xfrm>
            <a:off x="1989387" y="19249983"/>
            <a:ext cx="9583948" cy="942312"/>
          </a:xfrm>
          <a:prstGeom prst="round2DiagRect">
            <a:avLst>
              <a:gd name="adj1" fmla="val 30177"/>
              <a:gd name="adj2" fmla="val 0"/>
            </a:avLst>
          </a:prstGeom>
          <a:solidFill>
            <a:srgbClr val="B41E1E"/>
          </a:solidFill>
          <a:ln w="12700">
            <a:noFill/>
            <a:miter lim="800000"/>
          </a:ln>
        </p:spPr>
        <p:txBody>
          <a:bodyPr wrap="none" lIns="274320" tIns="73152" rIns="274320" bIns="68563" anchor="ctr" anchorCtr="0"/>
          <a:lstStyle>
            <a:defPPr>
              <a:defRPr kern="1200"/>
            </a:defPPr>
          </a:lstStyle>
          <a:p>
            <a:pPr algn="ctr" defTabSz="4702588">
              <a:defRPr/>
            </a:pPr>
            <a:r>
              <a:rPr lang="en-US" sz="3600" b="1">
                <a:solidFill>
                  <a:schemeClr val="bg1"/>
                </a:solidFill>
              </a:rPr>
              <a:t>Methodology</a:t>
            </a:r>
          </a:p>
        </p:txBody>
      </p:sp>
      <p:sp>
        <p:nvSpPr>
          <p:cNvPr id="46" name="Rectangle 10">
            <a:extLst>
              <a:ext uri="{FF2B5EF4-FFF2-40B4-BE49-F238E27FC236}">
                <a16:creationId xmlns:a16="http://schemas.microsoft.com/office/drawing/2014/main" id="{092E1FA2-37D8-400C-9B5C-644E0120747E}"/>
              </a:ext>
            </a:extLst>
          </p:cNvPr>
          <p:cNvSpPr>
            <a:spLocks noChangeArrowheads="1"/>
          </p:cNvSpPr>
          <p:nvPr/>
        </p:nvSpPr>
        <p:spPr bwMode="auto">
          <a:xfrm>
            <a:off x="30757867" y="5494944"/>
            <a:ext cx="9601200" cy="873301"/>
          </a:xfrm>
          <a:prstGeom prst="round2DiagRect">
            <a:avLst>
              <a:gd name="adj1" fmla="val 30177"/>
              <a:gd name="adj2" fmla="val 0"/>
            </a:avLst>
          </a:prstGeom>
          <a:solidFill>
            <a:srgbClr val="B41E1E"/>
          </a:solidFill>
          <a:ln w="12700">
            <a:noFill/>
            <a:miter lim="800000"/>
          </a:ln>
        </p:spPr>
        <p:txBody>
          <a:bodyPr wrap="none" lIns="274320" tIns="73152" rIns="274320" bIns="68563" anchor="ctr" anchorCtr="0"/>
          <a:lstStyle>
            <a:defPPr>
              <a:defRPr kern="1200"/>
            </a:defPPr>
          </a:lstStyle>
          <a:p>
            <a:pPr algn="ctr" defTabSz="4702588">
              <a:defRPr/>
            </a:pPr>
            <a:r>
              <a:rPr lang="en-US" sz="3600" b="1">
                <a:solidFill>
                  <a:schemeClr val="bg1"/>
                </a:solidFill>
              </a:rPr>
              <a:t>Results</a:t>
            </a:r>
          </a:p>
        </p:txBody>
      </p:sp>
      <p:sp>
        <p:nvSpPr>
          <p:cNvPr id="48" name="Rectangle 10">
            <a:extLst>
              <a:ext uri="{FF2B5EF4-FFF2-40B4-BE49-F238E27FC236}">
                <a16:creationId xmlns:a16="http://schemas.microsoft.com/office/drawing/2014/main" id="{E3FEBAB5-D47E-42BA-A84C-C1EA43E9ED05}"/>
              </a:ext>
            </a:extLst>
          </p:cNvPr>
          <p:cNvSpPr>
            <a:spLocks noChangeArrowheads="1"/>
          </p:cNvSpPr>
          <p:nvPr/>
        </p:nvSpPr>
        <p:spPr bwMode="auto">
          <a:xfrm>
            <a:off x="15807298" y="5498899"/>
            <a:ext cx="9601200" cy="994070"/>
          </a:xfrm>
          <a:prstGeom prst="round2DiagRect">
            <a:avLst>
              <a:gd name="adj1" fmla="val 30178"/>
              <a:gd name="adj2" fmla="val 0"/>
            </a:avLst>
          </a:prstGeom>
          <a:solidFill>
            <a:srgbClr val="B41E1E"/>
          </a:solidFill>
          <a:ln w="12700">
            <a:noFill/>
            <a:miter lim="800000"/>
          </a:ln>
        </p:spPr>
        <p:txBody>
          <a:bodyPr wrap="none" lIns="274320" tIns="73152" rIns="274320" bIns="68563" anchor="ctr" anchorCtr="0"/>
          <a:lstStyle>
            <a:defPPr>
              <a:defRPr kern="1200"/>
            </a:defPPr>
          </a:lstStyle>
          <a:p>
            <a:pPr algn="ctr" defTabSz="4702588">
              <a:defRPr/>
            </a:pPr>
            <a:r>
              <a:rPr lang="en-US" sz="3600" b="1" dirty="0">
                <a:solidFill>
                  <a:schemeClr val="bg1"/>
                </a:solidFill>
              </a:rPr>
              <a:t>Discussion and Conclusion</a:t>
            </a:r>
          </a:p>
        </p:txBody>
      </p:sp>
      <p:sp>
        <p:nvSpPr>
          <p:cNvPr id="50" name="Rectangle 10">
            <a:extLst>
              <a:ext uri="{FF2B5EF4-FFF2-40B4-BE49-F238E27FC236}">
                <a16:creationId xmlns:a16="http://schemas.microsoft.com/office/drawing/2014/main" id="{C7AAC99D-FA63-4F20-9BC9-620B7B5958BE}"/>
              </a:ext>
            </a:extLst>
          </p:cNvPr>
          <p:cNvSpPr>
            <a:spLocks noChangeArrowheads="1"/>
          </p:cNvSpPr>
          <p:nvPr/>
        </p:nvSpPr>
        <p:spPr bwMode="auto">
          <a:xfrm>
            <a:off x="1992703" y="5494942"/>
            <a:ext cx="9601200" cy="873301"/>
          </a:xfrm>
          <a:prstGeom prst="round2DiagRect">
            <a:avLst>
              <a:gd name="adj1" fmla="val 30178"/>
              <a:gd name="adj2" fmla="val 0"/>
            </a:avLst>
          </a:prstGeom>
          <a:solidFill>
            <a:srgbClr val="B41E1E"/>
          </a:solidFill>
          <a:ln w="12700">
            <a:noFill/>
            <a:miter lim="800000"/>
          </a:ln>
        </p:spPr>
        <p:txBody>
          <a:bodyPr wrap="none" lIns="274320" tIns="73152" rIns="274320" bIns="68563" anchor="ctr" anchorCtr="0"/>
          <a:lstStyle>
            <a:defPPr>
              <a:defRPr kern="1200"/>
            </a:defPPr>
          </a:lstStyle>
          <a:p>
            <a:pPr algn="ctr" defTabSz="4702588">
              <a:defRPr/>
            </a:pPr>
            <a:r>
              <a:rPr lang="en-US" sz="3600" b="1" dirty="0">
                <a:solidFill>
                  <a:schemeClr val="bg1"/>
                </a:solidFill>
              </a:rPr>
              <a:t>Introduction</a:t>
            </a:r>
          </a:p>
        </p:txBody>
      </p:sp>
      <p:sp>
        <p:nvSpPr>
          <p:cNvPr id="52" name="Rectangle 10">
            <a:extLst>
              <a:ext uri="{FF2B5EF4-FFF2-40B4-BE49-F238E27FC236}">
                <a16:creationId xmlns:a16="http://schemas.microsoft.com/office/drawing/2014/main" id="{48ED2435-580E-419E-B71D-5D8F033EB9A6}"/>
              </a:ext>
            </a:extLst>
          </p:cNvPr>
          <p:cNvSpPr>
            <a:spLocks noChangeArrowheads="1"/>
          </p:cNvSpPr>
          <p:nvPr/>
        </p:nvSpPr>
        <p:spPr bwMode="auto">
          <a:xfrm>
            <a:off x="36033989" y="25697616"/>
            <a:ext cx="7185804" cy="856049"/>
          </a:xfrm>
          <a:prstGeom prst="round2DiagRect">
            <a:avLst>
              <a:gd name="adj1" fmla="val 33555"/>
              <a:gd name="adj2" fmla="val 0"/>
            </a:avLst>
          </a:prstGeom>
          <a:solidFill>
            <a:srgbClr val="B41E1E"/>
          </a:solidFill>
          <a:ln w="12700">
            <a:noFill/>
            <a:miter lim="800000"/>
          </a:ln>
        </p:spPr>
        <p:txBody>
          <a:bodyPr wrap="none" lIns="274320" tIns="73152" rIns="274320" bIns="68563" anchor="ctr" anchorCtr="0"/>
          <a:lstStyle>
            <a:defPPr>
              <a:defRPr kern="1200"/>
            </a:defPPr>
          </a:lstStyle>
          <a:p>
            <a:pPr algn="ctr" defTabSz="4702588">
              <a:defRPr/>
            </a:pPr>
            <a:r>
              <a:rPr lang="en-US" sz="3600" b="1" dirty="0">
                <a:solidFill>
                  <a:schemeClr val="bg1"/>
                </a:solidFill>
              </a:rPr>
              <a:t>Acknowledgements</a:t>
            </a:r>
          </a:p>
        </p:txBody>
      </p:sp>
      <p:sp>
        <p:nvSpPr>
          <p:cNvPr id="22" name="TextBox 21">
            <a:extLst>
              <a:ext uri="{FF2B5EF4-FFF2-40B4-BE49-F238E27FC236}">
                <a16:creationId xmlns:a16="http://schemas.microsoft.com/office/drawing/2014/main" id="{EBB6AC4A-C17C-4A50-801D-9D770B2D4747}"/>
              </a:ext>
            </a:extLst>
          </p:cNvPr>
          <p:cNvSpPr txBox="1"/>
          <p:nvPr/>
        </p:nvSpPr>
        <p:spPr>
          <a:xfrm>
            <a:off x="112144" y="6732836"/>
            <a:ext cx="13381369" cy="12341840"/>
          </a:xfrm>
          <a:prstGeom prst="rect">
            <a:avLst/>
          </a:prstGeom>
          <a:noFill/>
        </p:spPr>
        <p:txBody>
          <a:bodyPr wrap="square" lIns="91440" tIns="45720" rIns="91440" bIns="45720" rtlCol="0" anchor="t">
            <a:spAutoFit/>
          </a:bodyPr>
          <a:lstStyle>
            <a:defPPr>
              <a:defRPr kern="1200"/>
            </a:defPPr>
          </a:lstStyle>
          <a:p>
            <a:pPr marL="571500" indent="-571500">
              <a:buFont typeface="Wingdings"/>
              <a:buChar char="Ø"/>
            </a:pPr>
            <a:r>
              <a:rPr lang="en-US" sz="3200">
                <a:solidFill>
                  <a:srgbClr val="2A2A2A"/>
                </a:solidFill>
                <a:ea typeface="Open Sans"/>
                <a:cs typeface="Arial"/>
              </a:rPr>
              <a:t>Globally, cultivars (artificially selected plants that differ significantly from their wildtype ancestors) are bred for optimized crop yield. For instance, Chinese maize cultivars were compared to US maize cultivars to seek "high-yield and nutrient use efficiency...by using new cultivars which can absorb and utilize nutrient resources efficiently and produce high grain yield" (Chen).</a:t>
            </a:r>
          </a:p>
          <a:p>
            <a:pPr marL="571500" indent="-571500">
              <a:buFont typeface="Wingdings"/>
              <a:buChar char="Ø"/>
            </a:pPr>
            <a:endParaRPr lang="en-US" sz="3200">
              <a:solidFill>
                <a:srgbClr val="2A2A2A"/>
              </a:solidFill>
              <a:ea typeface="Open Sans"/>
              <a:cs typeface="Arial"/>
            </a:endParaRPr>
          </a:p>
          <a:p>
            <a:pPr marL="571500" indent="-571500">
              <a:buFont typeface="Wingdings"/>
              <a:buChar char="Ø"/>
            </a:pPr>
            <a:r>
              <a:rPr lang="en-US" sz="3200">
                <a:solidFill>
                  <a:srgbClr val="2A2A2A"/>
                </a:solidFill>
                <a:ea typeface="Open Sans"/>
                <a:cs typeface="Arial"/>
              </a:rPr>
              <a:t>Plants curate specialized microbial communities (also known as their rhizosphere) around their root systems but "the transition from natural to agricultural systems may have hampered beneficial interactions between plants and microbes due to loss of soil microbial diversity....hence, the lack of...microbial communities...in dissimilar agricultural landscapes, made human interventions even more critical to maintain a healthy and productive crop" (Pérez-Jaramillo).</a:t>
            </a:r>
          </a:p>
          <a:p>
            <a:pPr marL="571500" indent="-571500">
              <a:buFont typeface="Wingdings"/>
              <a:buChar char="Ø"/>
            </a:pPr>
            <a:endParaRPr lang="en-US" sz="3200">
              <a:solidFill>
                <a:srgbClr val="2A2A2A"/>
              </a:solidFill>
              <a:ea typeface="Open Sans"/>
              <a:cs typeface="Arial"/>
            </a:endParaRPr>
          </a:p>
          <a:p>
            <a:pPr marL="571500" indent="-571500">
              <a:buFont typeface="Wingdings"/>
              <a:buChar char="Ø"/>
            </a:pPr>
            <a:r>
              <a:rPr lang="en-US" sz="3200">
                <a:solidFill>
                  <a:srgbClr val="2A2A2A"/>
                </a:solidFill>
                <a:ea typeface="Open Sans"/>
                <a:cs typeface="Arial"/>
              </a:rPr>
              <a:t>Hops or </a:t>
            </a:r>
            <a:r>
              <a:rPr lang="en-US" sz="3200" i="1" err="1">
                <a:solidFill>
                  <a:srgbClr val="2A2A2A"/>
                </a:solidFill>
                <a:ea typeface="Open Sans"/>
                <a:cs typeface="Arial"/>
              </a:rPr>
              <a:t>Humulus</a:t>
            </a:r>
            <a:r>
              <a:rPr lang="en-US" sz="3200" i="1">
                <a:solidFill>
                  <a:srgbClr val="2A2A2A"/>
                </a:solidFill>
                <a:ea typeface="Open Sans"/>
                <a:cs typeface="Arial"/>
              </a:rPr>
              <a:t> lupulus L</a:t>
            </a:r>
            <a:r>
              <a:rPr lang="en-US" sz="3200">
                <a:solidFill>
                  <a:srgbClr val="2A2A2A"/>
                </a:solidFill>
                <a:ea typeface="Open Sans"/>
                <a:cs typeface="Arial"/>
              </a:rPr>
              <a:t>. are an important cultivar for the US GDP since it generates over half a billion dollars USD annually from hop productions alone, not accounting for the GDP generated from downstream products.</a:t>
            </a:r>
          </a:p>
          <a:p>
            <a:pPr marL="571500" indent="-571500">
              <a:buFont typeface="Wingdings"/>
              <a:buChar char="Ø"/>
            </a:pPr>
            <a:endParaRPr lang="en-US" sz="3200">
              <a:solidFill>
                <a:srgbClr val="2A2A2A"/>
              </a:solidFill>
              <a:ea typeface="Open Sans"/>
              <a:cs typeface="Arial"/>
            </a:endParaRPr>
          </a:p>
          <a:p>
            <a:pPr marL="571500" indent="-571500">
              <a:buFont typeface="Wingdings"/>
              <a:buChar char="Ø"/>
            </a:pPr>
            <a:r>
              <a:rPr lang="en-US" sz="3200">
                <a:solidFill>
                  <a:srgbClr val="2A2A2A"/>
                </a:solidFill>
                <a:ea typeface="Open Sans"/>
                <a:cs typeface="Arial"/>
              </a:rPr>
              <a:t>In this experiment, we compared microbial diversity between US-based and Non-US based hop cultivars and their effects on growth rates in the San Diego region.</a:t>
            </a:r>
            <a:endParaRPr lang="en-US" sz="3200">
              <a:ea typeface="Open Sans"/>
            </a:endParaRPr>
          </a:p>
          <a:p>
            <a:br>
              <a:rPr lang="en-US"/>
            </a:br>
            <a:endParaRPr lang="en-US">
              <a:latin typeface="Quattrocento Sans"/>
            </a:endParaRPr>
          </a:p>
        </p:txBody>
      </p:sp>
      <p:sp>
        <p:nvSpPr>
          <p:cNvPr id="26" name="TextBox 25">
            <a:extLst>
              <a:ext uri="{FF2B5EF4-FFF2-40B4-BE49-F238E27FC236}">
                <a16:creationId xmlns:a16="http://schemas.microsoft.com/office/drawing/2014/main" id="{ECB570BB-CDF7-4286-A7F3-F8768DEAAF9D}"/>
              </a:ext>
            </a:extLst>
          </p:cNvPr>
          <p:cNvSpPr txBox="1"/>
          <p:nvPr/>
        </p:nvSpPr>
        <p:spPr>
          <a:xfrm>
            <a:off x="423842" y="20547752"/>
            <a:ext cx="13303107" cy="10926068"/>
          </a:xfrm>
          <a:prstGeom prst="rect">
            <a:avLst/>
          </a:prstGeom>
          <a:noFill/>
        </p:spPr>
        <p:txBody>
          <a:bodyPr wrap="square" lIns="91440" tIns="45720" rIns="91440" bIns="45720" rtlCol="0" anchor="t">
            <a:spAutoFit/>
          </a:bodyPr>
          <a:lstStyle>
            <a:defPPr>
              <a:defRPr kern="1200"/>
            </a:defPPr>
          </a:lstStyle>
          <a:p>
            <a:pPr marL="457200" indent="-457200">
              <a:buFont typeface="Wingdings"/>
              <a:buChar char="Ø"/>
            </a:pPr>
            <a:r>
              <a:rPr lang="en-US" sz="3200" dirty="0">
                <a:ea typeface="Open Sans"/>
                <a:cs typeface="Open Sans"/>
              </a:rPr>
              <a:t>Plant DNA extraction method:</a:t>
            </a:r>
            <a:endParaRPr lang="en-US" sz="3200" dirty="0">
              <a:ea typeface="Open Sans" panose="020B0606030504020204" pitchFamily="34" charset="0"/>
              <a:cs typeface="Open Sans" panose="020B0606030504020204" pitchFamily="34" charset="0"/>
            </a:endParaRPr>
          </a:p>
          <a:p>
            <a:r>
              <a:rPr lang="en-US" sz="3200" dirty="0">
                <a:ea typeface="Open Sans"/>
                <a:cs typeface="Open Sans"/>
              </a:rPr>
              <a:t>    </a:t>
            </a:r>
            <a:r>
              <a:rPr lang="en-US" sz="3200" dirty="0" err="1">
                <a:ea typeface="Open Sans"/>
                <a:cs typeface="Open Sans"/>
              </a:rPr>
              <a:t>Macherey</a:t>
            </a:r>
            <a:r>
              <a:rPr lang="en-US" sz="3200" dirty="0">
                <a:ea typeface="Open Sans"/>
                <a:cs typeface="Open Sans"/>
              </a:rPr>
              <a:t>-Nagel </a:t>
            </a:r>
            <a:r>
              <a:rPr lang="en-US" sz="3200" dirty="0" err="1">
                <a:ea typeface="Open Sans"/>
                <a:cs typeface="Open Sans"/>
              </a:rPr>
              <a:t>NucleoMag</a:t>
            </a:r>
            <a:r>
              <a:rPr lang="en-US" sz="3200" dirty="0">
                <a:ea typeface="Open Sans"/>
                <a:cs typeface="Open Sans"/>
              </a:rPr>
              <a:t> Plant February 2023/Rev 08</a:t>
            </a:r>
            <a:endParaRPr lang="en-US" sz="3200" dirty="0">
              <a:ea typeface="Open Sans" panose="020B0606030504020204" pitchFamily="34" charset="0"/>
              <a:cs typeface="Open Sans" panose="020B0606030504020204" pitchFamily="34" charset="0"/>
            </a:endParaRPr>
          </a:p>
          <a:p>
            <a:endParaRPr lang="en-US" sz="3200" dirty="0">
              <a:ea typeface="Open Sans"/>
              <a:cs typeface="Open Sans"/>
            </a:endParaRPr>
          </a:p>
          <a:p>
            <a:pPr marL="457200" indent="-457200">
              <a:buFont typeface="Wingdings"/>
              <a:buChar char="Ø"/>
            </a:pPr>
            <a:r>
              <a:rPr lang="en-US" sz="3200" dirty="0">
                <a:ea typeface="Open Sans"/>
                <a:cs typeface="Open Sans"/>
              </a:rPr>
              <a:t>Plant DNA quantitative and qualitative referencing machinery:</a:t>
            </a:r>
          </a:p>
          <a:p>
            <a:r>
              <a:rPr lang="en-US" sz="3200" dirty="0">
                <a:ea typeface="Open Sans"/>
                <a:cs typeface="Open Sans"/>
              </a:rPr>
              <a:t>    </a:t>
            </a:r>
            <a:r>
              <a:rPr lang="en-US" sz="3200" dirty="0" err="1">
                <a:ea typeface="Open Sans"/>
                <a:cs typeface="Open Sans"/>
              </a:rPr>
              <a:t>Thermo</a:t>
            </a:r>
            <a:r>
              <a:rPr lang="en-US" sz="3200" dirty="0">
                <a:ea typeface="Open Sans"/>
                <a:cs typeface="Open Sans"/>
              </a:rPr>
              <a:t> Scientific </a:t>
            </a:r>
            <a:r>
              <a:rPr lang="en-US" sz="3200" dirty="0" err="1">
                <a:ea typeface="Open Sans"/>
                <a:cs typeface="Open Sans"/>
              </a:rPr>
              <a:t>NanoDrop</a:t>
            </a:r>
            <a:r>
              <a:rPr lang="en-US" sz="3200" dirty="0">
                <a:ea typeface="Open Sans"/>
                <a:cs typeface="Open Sans"/>
              </a:rPr>
              <a:t> 2000c Spectrophotometer</a:t>
            </a:r>
            <a:endParaRPr lang="en-US" sz="3200" dirty="0"/>
          </a:p>
          <a:p>
            <a:r>
              <a:rPr lang="en-US" sz="3200" dirty="0">
                <a:ea typeface="Open Sans"/>
                <a:cs typeface="Open Sans"/>
              </a:rPr>
              <a:t>    Life technologies Qubit 3.0 Fluorometer </a:t>
            </a:r>
          </a:p>
          <a:p>
            <a:endParaRPr lang="en-US" sz="3200" dirty="0">
              <a:ea typeface="Open Sans"/>
              <a:cs typeface="Open Sans"/>
            </a:endParaRPr>
          </a:p>
          <a:p>
            <a:pPr marL="457200" indent="-457200">
              <a:buFont typeface="Wingdings"/>
              <a:buChar char="Ø"/>
            </a:pPr>
            <a:r>
              <a:rPr lang="en-US" sz="3200" dirty="0">
                <a:ea typeface="Open Sans"/>
                <a:cs typeface="Open Sans"/>
              </a:rPr>
              <a:t>Hop cultivars used include 5 US-based and 5 Non-US based with 2 replicates per cultivar</a:t>
            </a:r>
          </a:p>
          <a:p>
            <a:r>
              <a:rPr lang="en-US" sz="3200" dirty="0">
                <a:ea typeface="Open Sans"/>
                <a:cs typeface="Open Sans"/>
              </a:rPr>
              <a:t>    US based cultivars: Brewer’s Gold, Columbus, Comet, </a:t>
            </a:r>
            <a:r>
              <a:rPr lang="en-US" sz="3200" i="1" dirty="0" err="1">
                <a:ea typeface="Open Sans"/>
                <a:cs typeface="Open Sans"/>
              </a:rPr>
              <a:t>neomexicanus</a:t>
            </a:r>
            <a:r>
              <a:rPr lang="en-US" sz="3200" dirty="0">
                <a:ea typeface="Open Sans"/>
                <a:cs typeface="Open Sans"/>
              </a:rPr>
              <a:t>,</a:t>
            </a:r>
          </a:p>
          <a:p>
            <a:r>
              <a:rPr lang="en-US" sz="3200" dirty="0">
                <a:ea typeface="Open Sans"/>
                <a:cs typeface="Open Sans"/>
              </a:rPr>
              <a:t>    Zeus</a:t>
            </a:r>
            <a:endParaRPr lang="en-US" dirty="0"/>
          </a:p>
          <a:p>
            <a:r>
              <a:rPr lang="en-US" sz="3200" dirty="0">
                <a:ea typeface="Open Sans"/>
                <a:cs typeface="Open Sans"/>
              </a:rPr>
              <a:t>    Non-US based cultivars: </a:t>
            </a:r>
            <a:r>
              <a:rPr lang="en-US" sz="3200" dirty="0" err="1">
                <a:ea typeface="Open Sans"/>
                <a:cs typeface="Open Sans"/>
              </a:rPr>
              <a:t>Fuggle</a:t>
            </a:r>
            <a:r>
              <a:rPr lang="en-US" sz="3200" dirty="0">
                <a:ea typeface="Open Sans"/>
                <a:cs typeface="Open Sans"/>
              </a:rPr>
              <a:t>, </a:t>
            </a:r>
            <a:r>
              <a:rPr lang="en-US" sz="3200" dirty="0" err="1">
                <a:ea typeface="Open Sans"/>
                <a:cs typeface="Open Sans"/>
              </a:rPr>
              <a:t>Hallertauer</a:t>
            </a:r>
            <a:r>
              <a:rPr lang="en-US" sz="3200" dirty="0">
                <a:ea typeface="Open Sans"/>
                <a:cs typeface="Open Sans"/>
              </a:rPr>
              <a:t>, </a:t>
            </a:r>
            <a:r>
              <a:rPr lang="en-US" sz="3200" dirty="0" err="1">
                <a:ea typeface="Open Sans"/>
                <a:cs typeface="Open Sans"/>
              </a:rPr>
              <a:t>Saaz</a:t>
            </a:r>
            <a:r>
              <a:rPr lang="en-US" sz="3200" dirty="0">
                <a:ea typeface="Open Sans"/>
                <a:cs typeface="Open Sans"/>
              </a:rPr>
              <a:t> 72, </a:t>
            </a:r>
            <a:r>
              <a:rPr lang="en-US" sz="3200" dirty="0" err="1">
                <a:ea typeface="Open Sans"/>
                <a:cs typeface="Open Sans"/>
              </a:rPr>
              <a:t>Sorachi</a:t>
            </a:r>
            <a:r>
              <a:rPr lang="en-US" sz="3200" dirty="0">
                <a:ea typeface="Open Sans"/>
                <a:cs typeface="Open Sans"/>
              </a:rPr>
              <a:t> Ace, </a:t>
            </a:r>
          </a:p>
          <a:p>
            <a:r>
              <a:rPr lang="en-US" sz="3200" dirty="0">
                <a:ea typeface="Open Sans"/>
                <a:cs typeface="Open Sans"/>
              </a:rPr>
              <a:t>    Southern Cross</a:t>
            </a:r>
            <a:endParaRPr lang="en-US" sz="3200" dirty="0"/>
          </a:p>
          <a:p>
            <a:endParaRPr lang="en-US" sz="3200" dirty="0">
              <a:ea typeface="Open Sans"/>
              <a:cs typeface="Open Sans"/>
            </a:endParaRPr>
          </a:p>
          <a:p>
            <a:pPr marL="457200" indent="-457200">
              <a:buFont typeface="Wingdings"/>
              <a:buChar char="Ø"/>
            </a:pPr>
            <a:r>
              <a:rPr lang="en-US" sz="3200" dirty="0">
                <a:ea typeface="Open Sans"/>
                <a:cs typeface="Open Sans"/>
              </a:rPr>
              <a:t>DNA samples sent for analysis to </a:t>
            </a:r>
            <a:r>
              <a:rPr lang="en-US" sz="3200" dirty="0" err="1">
                <a:ea typeface="Open Sans"/>
                <a:cs typeface="Open Sans"/>
              </a:rPr>
              <a:t>Zymo</a:t>
            </a:r>
            <a:r>
              <a:rPr lang="en-US" sz="3200" dirty="0">
                <a:ea typeface="Open Sans"/>
                <a:cs typeface="Open Sans"/>
              </a:rPr>
              <a:t> Research and produced alpha and beta diversities of both bacterial and fungal communities present within the rhizospheres of all 10 kinds of cultivars</a:t>
            </a:r>
          </a:p>
          <a:p>
            <a:endParaRPr lang="en-US" sz="3200" dirty="0">
              <a:ea typeface="Open Sans"/>
              <a:cs typeface="Open Sans"/>
            </a:endParaRPr>
          </a:p>
          <a:p>
            <a:pPr marL="457200" indent="-457200">
              <a:buFont typeface="Wingdings"/>
              <a:buChar char="Ø"/>
            </a:pPr>
            <a:r>
              <a:rPr lang="en-US" sz="3200" dirty="0">
                <a:ea typeface="Open Sans"/>
                <a:cs typeface="Open Sans"/>
              </a:rPr>
              <a:t>Metagenomic analysis and comparison of sample results in order to determine the relativity of average growth rate against bacterial diversities when compared between US-based and non US-based cultivars.</a:t>
            </a:r>
          </a:p>
        </p:txBody>
      </p:sp>
      <p:sp>
        <p:nvSpPr>
          <p:cNvPr id="27" name="TextBox 26">
            <a:extLst>
              <a:ext uri="{FF2B5EF4-FFF2-40B4-BE49-F238E27FC236}">
                <a16:creationId xmlns:a16="http://schemas.microsoft.com/office/drawing/2014/main" id="{31E3C904-59ED-485A-8B57-6B7A61F73626}"/>
              </a:ext>
            </a:extLst>
          </p:cNvPr>
          <p:cNvSpPr txBox="1"/>
          <p:nvPr/>
        </p:nvSpPr>
        <p:spPr>
          <a:xfrm>
            <a:off x="34217035" y="8571709"/>
            <a:ext cx="9601200" cy="461665"/>
          </a:xfrm>
          <a:prstGeom prst="rect">
            <a:avLst/>
          </a:prstGeom>
          <a:noFill/>
        </p:spPr>
        <p:txBody>
          <a:bodyPr wrap="square" lIns="91440" tIns="45720" rIns="91440" bIns="45720" rtlCol="0" anchor="t">
            <a:spAutoFit/>
          </a:bodyPr>
          <a:lstStyle>
            <a:defPPr>
              <a:defRPr kern="1200"/>
            </a:defPPr>
          </a:lstStyle>
          <a:p>
            <a:endParaRPr lang="en-US" sz="2400">
              <a:latin typeface="Quattrocento Sans"/>
              <a:ea typeface="Open Sans"/>
              <a:cs typeface="Open Sans"/>
            </a:endParaRPr>
          </a:p>
        </p:txBody>
      </p:sp>
      <p:sp>
        <p:nvSpPr>
          <p:cNvPr id="294" name="TextBox 293">
            <a:extLst>
              <a:ext uri="{FF2B5EF4-FFF2-40B4-BE49-F238E27FC236}">
                <a16:creationId xmlns:a16="http://schemas.microsoft.com/office/drawing/2014/main" id="{02AB78DF-FFEE-448D-966C-EA5988806A81}"/>
              </a:ext>
            </a:extLst>
          </p:cNvPr>
          <p:cNvSpPr txBox="1"/>
          <p:nvPr/>
        </p:nvSpPr>
        <p:spPr>
          <a:xfrm>
            <a:off x="13732838" y="6738032"/>
            <a:ext cx="13382176" cy="7971413"/>
          </a:xfrm>
          <a:prstGeom prst="rect">
            <a:avLst/>
          </a:prstGeom>
          <a:noFill/>
        </p:spPr>
        <p:txBody>
          <a:bodyPr wrap="square" lIns="91440" tIns="45720" rIns="91440" bIns="45720" rtlCol="0" anchor="t">
            <a:spAutoFit/>
          </a:bodyPr>
          <a:lstStyle>
            <a:defPPr>
              <a:defRPr kern="1200"/>
            </a:defPPr>
          </a:lstStyle>
          <a:p>
            <a:pPr marL="457200" indent="-457200">
              <a:buFont typeface="Wingdings"/>
              <a:buChar char="Ø"/>
            </a:pPr>
            <a:r>
              <a:rPr lang="en-US" sz="3200">
                <a:ea typeface="Open Sans"/>
                <a:cs typeface="Open Sans"/>
              </a:rPr>
              <a:t>Our data comprised of the 16s rRNA Alpha-diversities across 10 samples consisting of 5 US and 5 non-US cultivars.</a:t>
            </a:r>
            <a:endParaRPr lang="en-US" sz="3200"/>
          </a:p>
          <a:p>
            <a:endParaRPr lang="en-US" sz="3200">
              <a:ea typeface="Open Sans"/>
              <a:cs typeface="Open Sans"/>
            </a:endParaRPr>
          </a:p>
          <a:p>
            <a:pPr marL="457200" indent="-457200">
              <a:buFont typeface="Wingdings"/>
              <a:buChar char="Ø"/>
            </a:pPr>
            <a:r>
              <a:rPr lang="en-US" sz="3200">
                <a:ea typeface="Open Sans"/>
                <a:cs typeface="Open Sans"/>
              </a:rPr>
              <a:t>There is no significant difference in average growth rate between US vs. Non-US cultivars, except for </a:t>
            </a:r>
            <a:r>
              <a:rPr lang="en-US" sz="3200" i="1" err="1">
                <a:ea typeface="Open Sans"/>
                <a:cs typeface="Open Sans"/>
              </a:rPr>
              <a:t>neomexicanus</a:t>
            </a:r>
            <a:r>
              <a:rPr lang="en-US" sz="3200">
                <a:ea typeface="Open Sans"/>
                <a:cs typeface="Open Sans"/>
              </a:rPr>
              <a:t>, which showed significantly higher relative growth rates, compared to all other cultivars.</a:t>
            </a:r>
          </a:p>
          <a:p>
            <a:endParaRPr lang="en-US" sz="3200">
              <a:ea typeface="Open Sans"/>
              <a:cs typeface="Open Sans"/>
            </a:endParaRPr>
          </a:p>
          <a:p>
            <a:pPr marL="457200" indent="-457200">
              <a:buFont typeface="Wingdings"/>
              <a:buChar char="Ø"/>
            </a:pPr>
            <a:r>
              <a:rPr lang="en-US" sz="3200">
                <a:ea typeface="Open Sans"/>
                <a:cs typeface="Open Sans"/>
              </a:rPr>
              <a:t>The relationship between soil microbial diversity and average growth rate demonstrates a negative linear association, showing a decrease in growth rate when the alpha diversity of microbiomes increases (Figure 1, 2, 4).</a:t>
            </a:r>
          </a:p>
          <a:p>
            <a:endParaRPr lang="en-US" sz="3200">
              <a:ea typeface="Open Sans"/>
              <a:cs typeface="Open Sans"/>
            </a:endParaRPr>
          </a:p>
          <a:p>
            <a:pPr marL="457200" indent="-457200">
              <a:buFont typeface="Wingdings"/>
              <a:buChar char="Ø"/>
            </a:pPr>
            <a:r>
              <a:rPr lang="en-US" sz="3200">
                <a:ea typeface="Open Sans"/>
                <a:cs typeface="Open Sans"/>
              </a:rPr>
              <a:t>However, it seems that </a:t>
            </a:r>
            <a:r>
              <a:rPr lang="en-US" sz="3200" i="1" err="1">
                <a:ea typeface="Open Sans"/>
                <a:cs typeface="Open Sans"/>
              </a:rPr>
              <a:t>neomexicanus</a:t>
            </a:r>
            <a:r>
              <a:rPr lang="en-US" sz="3200">
                <a:ea typeface="Open Sans"/>
                <a:cs typeface="Open Sans"/>
              </a:rPr>
              <a:t> cultivars were not negatively affected by the same given microbial ecosystem, under a common-garden setting.</a:t>
            </a:r>
          </a:p>
        </p:txBody>
      </p:sp>
      <p:sp>
        <p:nvSpPr>
          <p:cNvPr id="295" name="TextBox 294">
            <a:extLst>
              <a:ext uri="{FF2B5EF4-FFF2-40B4-BE49-F238E27FC236}">
                <a16:creationId xmlns:a16="http://schemas.microsoft.com/office/drawing/2014/main" id="{39259EE9-8D55-4A34-BCDD-8F3F221271A7}"/>
              </a:ext>
            </a:extLst>
          </p:cNvPr>
          <p:cNvSpPr txBox="1"/>
          <p:nvPr/>
        </p:nvSpPr>
        <p:spPr>
          <a:xfrm>
            <a:off x="35940519" y="26773642"/>
            <a:ext cx="7703388" cy="5632311"/>
          </a:xfrm>
          <a:prstGeom prst="rect">
            <a:avLst/>
          </a:prstGeom>
          <a:noFill/>
        </p:spPr>
        <p:txBody>
          <a:bodyPr wrap="square" lIns="91440" tIns="45720" rIns="91440" bIns="45720" rtlCol="0" anchor="t">
            <a:spAutoFit/>
          </a:bodyPr>
          <a:lstStyle>
            <a:defPPr>
              <a:defRPr kern="1200"/>
            </a:defPPr>
          </a:lstStyle>
          <a:p>
            <a:pPr marL="342900" indent="-342900">
              <a:buFont typeface="Wingdings"/>
              <a:buChar char="Ø"/>
            </a:pPr>
            <a:r>
              <a:rPr lang="en-US" sz="2400">
                <a:ea typeface="Open Sans"/>
                <a:cs typeface="Open Sans"/>
              </a:rPr>
              <a:t>Chen, F., et. all, (2020, December 13). Breeding for high-yield and nitrogen use efficiency in maize: Lessons from comparison between Chinese and US cultivars. Advances in Agronomy. https://www.sciencedirect.com/science/article/abs/pii/S0065211320301048 </a:t>
            </a:r>
            <a:endParaRPr lang="en-US" sz="2400">
              <a:ea typeface="Open Sans" panose="020B0606030504020204" pitchFamily="34" charset="0"/>
              <a:cs typeface="Open Sans" panose="020B0606030504020204" pitchFamily="34" charset="0"/>
            </a:endParaRPr>
          </a:p>
          <a:p>
            <a:pPr marL="342900" indent="-342900">
              <a:buFont typeface="Wingdings"/>
              <a:buChar char="Ø"/>
            </a:pPr>
            <a:r>
              <a:rPr lang="en-US" sz="2400">
                <a:ea typeface="Open Sans"/>
                <a:cs typeface="Open Sans"/>
              </a:rPr>
              <a:t>Pérez-Jaramillo, J.E., Mendes, R. &amp; Raaijmakers, J.M. Impact of plant domestication on rhizosphere microbiome assembly and functions. Plant Mol Biol 90, 635–644 (2016). https://doi.org/10.1007/s11103-015-0337-7</a:t>
            </a:r>
            <a:endParaRPr lang="en-US" sz="2400"/>
          </a:p>
          <a:p>
            <a:pPr marL="342900" indent="-342900">
              <a:buFont typeface="Wingdings"/>
              <a:buChar char="Ø"/>
            </a:pPr>
            <a:r>
              <a:rPr lang="en-US" sz="2400">
                <a:ea typeface="Open Sans"/>
                <a:cs typeface="Open Sans"/>
              </a:rPr>
              <a:t>This work was funded by USDA-HSI:2022-77040-38529 to PI Sethuraman and co-PIs </a:t>
            </a:r>
            <a:r>
              <a:rPr lang="en-US" sz="2400" err="1">
                <a:ea typeface="Open Sans"/>
                <a:cs typeface="Open Sans"/>
              </a:rPr>
              <a:t>Vourlitis</a:t>
            </a:r>
            <a:r>
              <a:rPr lang="en-US" sz="2400">
                <a:ea typeface="Open Sans"/>
                <a:cs typeface="Open Sans"/>
              </a:rPr>
              <a:t> and </a:t>
            </a:r>
            <a:r>
              <a:rPr lang="en-US" sz="2400" err="1">
                <a:ea typeface="Open Sans"/>
                <a:cs typeface="Open Sans"/>
              </a:rPr>
              <a:t>Jancovich</a:t>
            </a:r>
            <a:endParaRPr lang="en-US" sz="2400">
              <a:ea typeface="Open Sans" panose="020B0606030504020204" pitchFamily="34" charset="0"/>
              <a:cs typeface="Open Sans" panose="020B0606030504020204" pitchFamily="34" charset="0"/>
            </a:endParaRPr>
          </a:p>
          <a:p>
            <a:endParaRPr lang="en-US" sz="2400">
              <a:latin typeface="Quattrocento Sans" panose="020B0502050000020003" pitchFamily="34" charset="0"/>
              <a:ea typeface="Open Sans" panose="020B0606030504020204" pitchFamily="34" charset="0"/>
              <a:cs typeface="Open Sans" panose="020B0606030504020204" pitchFamily="34" charset="0"/>
            </a:endParaRPr>
          </a:p>
        </p:txBody>
      </p:sp>
      <p:pic>
        <p:nvPicPr>
          <p:cNvPr id="2" name="Picture 1" descr="A graph with red dots&#10;&#10;Description automatically generated">
            <a:extLst>
              <a:ext uri="{FF2B5EF4-FFF2-40B4-BE49-F238E27FC236}">
                <a16:creationId xmlns:a16="http://schemas.microsoft.com/office/drawing/2014/main" id="{8A63F40E-09F1-5628-F760-E32ACC4AF13A}"/>
              </a:ext>
            </a:extLst>
          </p:cNvPr>
          <p:cNvPicPr>
            <a:picLocks noChangeAspect="1"/>
          </p:cNvPicPr>
          <p:nvPr/>
        </p:nvPicPr>
        <p:blipFill>
          <a:blip r:embed="rId3"/>
          <a:stretch>
            <a:fillRect/>
          </a:stretch>
        </p:blipFill>
        <p:spPr>
          <a:xfrm>
            <a:off x="27541386" y="6731480"/>
            <a:ext cx="7781029" cy="4818976"/>
          </a:xfrm>
          <a:prstGeom prst="rect">
            <a:avLst/>
          </a:prstGeom>
        </p:spPr>
      </p:pic>
      <p:pic>
        <p:nvPicPr>
          <p:cNvPr id="3" name="Picture 2" descr="A graph with orange dots&#10;&#10;Description automatically generated">
            <a:extLst>
              <a:ext uri="{FF2B5EF4-FFF2-40B4-BE49-F238E27FC236}">
                <a16:creationId xmlns:a16="http://schemas.microsoft.com/office/drawing/2014/main" id="{F11E8212-D355-C211-4DA9-B3B585B4B029}"/>
              </a:ext>
            </a:extLst>
          </p:cNvPr>
          <p:cNvPicPr>
            <a:picLocks noChangeAspect="1"/>
          </p:cNvPicPr>
          <p:nvPr/>
        </p:nvPicPr>
        <p:blipFill>
          <a:blip r:embed="rId4"/>
          <a:stretch>
            <a:fillRect/>
          </a:stretch>
        </p:blipFill>
        <p:spPr>
          <a:xfrm>
            <a:off x="35799397" y="6732132"/>
            <a:ext cx="7798279" cy="4801722"/>
          </a:xfrm>
          <a:prstGeom prst="rect">
            <a:avLst/>
          </a:prstGeom>
        </p:spPr>
      </p:pic>
      <p:pic>
        <p:nvPicPr>
          <p:cNvPr id="4" name="Picture 3" descr="A graph with green dots&#10;&#10;Description automatically generated">
            <a:extLst>
              <a:ext uri="{FF2B5EF4-FFF2-40B4-BE49-F238E27FC236}">
                <a16:creationId xmlns:a16="http://schemas.microsoft.com/office/drawing/2014/main" id="{89F190EC-F7B7-B78E-EA4D-5425055C2843}"/>
              </a:ext>
            </a:extLst>
          </p:cNvPr>
          <p:cNvPicPr>
            <a:picLocks noChangeAspect="1"/>
          </p:cNvPicPr>
          <p:nvPr/>
        </p:nvPicPr>
        <p:blipFill>
          <a:blip r:embed="rId5"/>
          <a:stretch>
            <a:fillRect/>
          </a:stretch>
        </p:blipFill>
        <p:spPr>
          <a:xfrm>
            <a:off x="27565555" y="12477867"/>
            <a:ext cx="7763772" cy="4767215"/>
          </a:xfrm>
          <a:prstGeom prst="rect">
            <a:avLst/>
          </a:prstGeom>
        </p:spPr>
      </p:pic>
      <p:pic>
        <p:nvPicPr>
          <p:cNvPr id="6" name="Picture 5">
            <a:extLst>
              <a:ext uri="{FF2B5EF4-FFF2-40B4-BE49-F238E27FC236}">
                <a16:creationId xmlns:a16="http://schemas.microsoft.com/office/drawing/2014/main" id="{29A71793-9E34-EB5A-BECD-3B7BC405A405}"/>
              </a:ext>
            </a:extLst>
          </p:cNvPr>
          <p:cNvPicPr>
            <a:picLocks noChangeAspect="1"/>
          </p:cNvPicPr>
          <p:nvPr/>
        </p:nvPicPr>
        <p:blipFill rotWithShape="1">
          <a:blip r:embed="rId6">
            <a:grayscl/>
            <a:extLst>
              <a:ext uri="{BEBA8EAE-BF5A-486C-A8C5-ECC9F3942E4B}">
                <a14:imgProps xmlns:a14="http://schemas.microsoft.com/office/drawing/2010/main">
                  <a14:imgLayer r:embed="rId7">
                    <a14:imgEffect>
                      <a14:colorTemperature colorTemp="4700"/>
                    </a14:imgEffect>
                  </a14:imgLayer>
                </a14:imgProps>
              </a:ext>
            </a:extLst>
          </a:blip>
          <a:srcRect l="-318" r="-82" b="7904"/>
          <a:stretch/>
        </p:blipFill>
        <p:spPr>
          <a:xfrm>
            <a:off x="27541597" y="25299951"/>
            <a:ext cx="7749736" cy="4684890"/>
          </a:xfrm>
          <a:prstGeom prst="rect">
            <a:avLst/>
          </a:prstGeom>
        </p:spPr>
      </p:pic>
      <p:pic>
        <p:nvPicPr>
          <p:cNvPr id="7" name="Picture 6" descr="A graph with blue dots&#10;&#10;Description automatically generated">
            <a:extLst>
              <a:ext uri="{FF2B5EF4-FFF2-40B4-BE49-F238E27FC236}">
                <a16:creationId xmlns:a16="http://schemas.microsoft.com/office/drawing/2014/main" id="{29D628A3-7709-3BB6-E2C8-D25233A264B4}"/>
              </a:ext>
            </a:extLst>
          </p:cNvPr>
          <p:cNvPicPr>
            <a:picLocks noChangeAspect="1"/>
          </p:cNvPicPr>
          <p:nvPr/>
        </p:nvPicPr>
        <p:blipFill>
          <a:blip r:embed="rId8"/>
          <a:stretch>
            <a:fillRect/>
          </a:stretch>
        </p:blipFill>
        <p:spPr>
          <a:xfrm>
            <a:off x="27537730" y="18166739"/>
            <a:ext cx="7831628" cy="4780243"/>
          </a:xfrm>
          <a:prstGeom prst="rect">
            <a:avLst/>
          </a:prstGeom>
        </p:spPr>
      </p:pic>
      <p:pic>
        <p:nvPicPr>
          <p:cNvPr id="8" name="Picture 7" descr="A graph with purple dots&#10;&#10;Description automatically generated">
            <a:extLst>
              <a:ext uri="{FF2B5EF4-FFF2-40B4-BE49-F238E27FC236}">
                <a16:creationId xmlns:a16="http://schemas.microsoft.com/office/drawing/2014/main" id="{FF577D4B-0646-66A3-621E-1AEC6AB03E77}"/>
              </a:ext>
            </a:extLst>
          </p:cNvPr>
          <p:cNvPicPr>
            <a:picLocks noChangeAspect="1"/>
          </p:cNvPicPr>
          <p:nvPr/>
        </p:nvPicPr>
        <p:blipFill>
          <a:blip r:embed="rId9"/>
          <a:stretch>
            <a:fillRect/>
          </a:stretch>
        </p:blipFill>
        <p:spPr>
          <a:xfrm>
            <a:off x="35782908" y="12454303"/>
            <a:ext cx="7816621" cy="4812988"/>
          </a:xfrm>
          <a:prstGeom prst="rect">
            <a:avLst/>
          </a:prstGeom>
        </p:spPr>
      </p:pic>
      <p:pic>
        <p:nvPicPr>
          <p:cNvPr id="9" name="Picture 8" descr="A graph with green dots&#10;&#10;Description automatically generated">
            <a:extLst>
              <a:ext uri="{FF2B5EF4-FFF2-40B4-BE49-F238E27FC236}">
                <a16:creationId xmlns:a16="http://schemas.microsoft.com/office/drawing/2014/main" id="{38592B30-2EBA-10F4-E09D-8A19B22A6C22}"/>
              </a:ext>
            </a:extLst>
          </p:cNvPr>
          <p:cNvPicPr>
            <a:picLocks noChangeAspect="1"/>
          </p:cNvPicPr>
          <p:nvPr/>
        </p:nvPicPr>
        <p:blipFill>
          <a:blip r:embed="rId10"/>
          <a:stretch>
            <a:fillRect/>
          </a:stretch>
        </p:blipFill>
        <p:spPr>
          <a:xfrm>
            <a:off x="35782908" y="18165207"/>
            <a:ext cx="7868216" cy="4847492"/>
          </a:xfrm>
          <a:prstGeom prst="rect">
            <a:avLst/>
          </a:prstGeom>
        </p:spPr>
      </p:pic>
      <p:sp>
        <p:nvSpPr>
          <p:cNvPr id="13" name="Left Brace 12">
            <a:extLst>
              <a:ext uri="{FF2B5EF4-FFF2-40B4-BE49-F238E27FC236}">
                <a16:creationId xmlns:a16="http://schemas.microsoft.com/office/drawing/2014/main" id="{BC0E8514-2436-707C-D3BE-C4CFECDD366B}"/>
              </a:ext>
            </a:extLst>
          </p:cNvPr>
          <p:cNvSpPr/>
          <p:nvPr/>
        </p:nvSpPr>
        <p:spPr>
          <a:xfrm rot="16200000">
            <a:off x="31217259" y="20130905"/>
            <a:ext cx="586593" cy="778102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15" name="TextBox 14">
            <a:extLst>
              <a:ext uri="{FF2B5EF4-FFF2-40B4-BE49-F238E27FC236}">
                <a16:creationId xmlns:a16="http://schemas.microsoft.com/office/drawing/2014/main" id="{DA85B939-0372-7000-3A67-98BE0746B036}"/>
              </a:ext>
            </a:extLst>
          </p:cNvPr>
          <p:cNvSpPr txBox="1"/>
          <p:nvPr/>
        </p:nvSpPr>
        <p:spPr>
          <a:xfrm>
            <a:off x="27546275" y="11666620"/>
            <a:ext cx="796556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Figure 1: Downward trend of relative growth rate against Charlette's index correlation value.</a:t>
            </a:r>
          </a:p>
        </p:txBody>
      </p:sp>
      <p:sp>
        <p:nvSpPr>
          <p:cNvPr id="16" name="TextBox 15">
            <a:extLst>
              <a:ext uri="{FF2B5EF4-FFF2-40B4-BE49-F238E27FC236}">
                <a16:creationId xmlns:a16="http://schemas.microsoft.com/office/drawing/2014/main" id="{D31E5030-87BB-C834-C09B-B6C32E5C1CAA}"/>
              </a:ext>
            </a:extLst>
          </p:cNvPr>
          <p:cNvSpPr txBox="1"/>
          <p:nvPr/>
        </p:nvSpPr>
        <p:spPr>
          <a:xfrm>
            <a:off x="27467726" y="24314570"/>
            <a:ext cx="797124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Graphs generated in this column included all cultivar relative growth rates</a:t>
            </a:r>
          </a:p>
        </p:txBody>
      </p:sp>
      <p:sp>
        <p:nvSpPr>
          <p:cNvPr id="17" name="TextBox 16">
            <a:extLst>
              <a:ext uri="{FF2B5EF4-FFF2-40B4-BE49-F238E27FC236}">
                <a16:creationId xmlns:a16="http://schemas.microsoft.com/office/drawing/2014/main" id="{B95CD127-D97E-1622-FB7C-1F9942E90E80}"/>
              </a:ext>
            </a:extLst>
          </p:cNvPr>
          <p:cNvSpPr txBox="1"/>
          <p:nvPr/>
        </p:nvSpPr>
        <p:spPr>
          <a:xfrm>
            <a:off x="35799274" y="24272381"/>
            <a:ext cx="796933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t>Graphs generated in this column excluded the most significant outlier of relative growth rate (</a:t>
            </a:r>
            <a:r>
              <a:rPr lang="en-US" sz="2400" b="1" i="1" err="1">
                <a:solidFill>
                  <a:srgbClr val="000000"/>
                </a:solidFill>
              </a:rPr>
              <a:t>Humulus</a:t>
            </a:r>
            <a:r>
              <a:rPr lang="en-US" sz="2400" b="1" i="1">
                <a:solidFill>
                  <a:srgbClr val="000000"/>
                </a:solidFill>
              </a:rPr>
              <a:t> lupulus</a:t>
            </a:r>
            <a:r>
              <a:rPr lang="en-US" sz="2400" b="1">
                <a:solidFill>
                  <a:srgbClr val="000000"/>
                </a:solidFill>
              </a:rPr>
              <a:t> var. </a:t>
            </a:r>
            <a:r>
              <a:rPr lang="en-US" sz="2400" b="1" i="1" err="1">
                <a:solidFill>
                  <a:srgbClr val="000000"/>
                </a:solidFill>
              </a:rPr>
              <a:t>neomexicanus</a:t>
            </a:r>
            <a:r>
              <a:rPr lang="en-US" sz="2400" b="1"/>
              <a:t>)</a:t>
            </a:r>
            <a:endParaRPr lang="en-US" sz="2400"/>
          </a:p>
        </p:txBody>
      </p:sp>
      <p:sp>
        <p:nvSpPr>
          <p:cNvPr id="18" name="TextBox 17">
            <a:extLst>
              <a:ext uri="{FF2B5EF4-FFF2-40B4-BE49-F238E27FC236}">
                <a16:creationId xmlns:a16="http://schemas.microsoft.com/office/drawing/2014/main" id="{2277BD30-7A2B-9218-B074-D85A2B0C8EB1}"/>
              </a:ext>
            </a:extLst>
          </p:cNvPr>
          <p:cNvSpPr txBox="1"/>
          <p:nvPr/>
        </p:nvSpPr>
        <p:spPr>
          <a:xfrm>
            <a:off x="35810380" y="23018981"/>
            <a:ext cx="786204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Figure 6: Neutral trend of relative growth rate against Simpson's Index correlation value W/O </a:t>
            </a:r>
            <a:r>
              <a:rPr lang="en-US" sz="2000" b="1" i="1" err="1"/>
              <a:t>neomexicanus</a:t>
            </a:r>
            <a:r>
              <a:rPr lang="en-US" sz="2000" b="1"/>
              <a:t>.</a:t>
            </a:r>
          </a:p>
        </p:txBody>
      </p:sp>
      <p:sp>
        <p:nvSpPr>
          <p:cNvPr id="19" name="TextBox 18">
            <a:extLst>
              <a:ext uri="{FF2B5EF4-FFF2-40B4-BE49-F238E27FC236}">
                <a16:creationId xmlns:a16="http://schemas.microsoft.com/office/drawing/2014/main" id="{EA85560B-B65E-BA78-EEFC-38B671334211}"/>
              </a:ext>
            </a:extLst>
          </p:cNvPr>
          <p:cNvSpPr txBox="1"/>
          <p:nvPr/>
        </p:nvSpPr>
        <p:spPr>
          <a:xfrm>
            <a:off x="27546275" y="23018981"/>
            <a:ext cx="784479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Figure 5: Upward trend of relative growth rate against Simpon's Index correlation value.</a:t>
            </a:r>
          </a:p>
        </p:txBody>
      </p:sp>
      <p:sp>
        <p:nvSpPr>
          <p:cNvPr id="20" name="TextBox 19">
            <a:extLst>
              <a:ext uri="{FF2B5EF4-FFF2-40B4-BE49-F238E27FC236}">
                <a16:creationId xmlns:a16="http://schemas.microsoft.com/office/drawing/2014/main" id="{A6DB4AAB-8297-46E9-537B-E9476897C220}"/>
              </a:ext>
            </a:extLst>
          </p:cNvPr>
          <p:cNvSpPr txBox="1"/>
          <p:nvPr/>
        </p:nvSpPr>
        <p:spPr>
          <a:xfrm>
            <a:off x="35810379" y="17256537"/>
            <a:ext cx="78620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Figure 4: Downward trend of relative growth rate against Shannon's Index correlation value W/O </a:t>
            </a:r>
            <a:r>
              <a:rPr lang="en-US" sz="2000" b="1" i="1" err="1"/>
              <a:t>neomexicanus</a:t>
            </a:r>
            <a:r>
              <a:rPr lang="en-US" sz="2000" b="1"/>
              <a:t>.</a:t>
            </a:r>
          </a:p>
        </p:txBody>
      </p:sp>
      <p:sp>
        <p:nvSpPr>
          <p:cNvPr id="21" name="TextBox 20">
            <a:extLst>
              <a:ext uri="{FF2B5EF4-FFF2-40B4-BE49-F238E27FC236}">
                <a16:creationId xmlns:a16="http://schemas.microsoft.com/office/drawing/2014/main" id="{570FA808-9AFF-198C-F277-8D8B09709F25}"/>
              </a:ext>
            </a:extLst>
          </p:cNvPr>
          <p:cNvSpPr txBox="1"/>
          <p:nvPr/>
        </p:nvSpPr>
        <p:spPr>
          <a:xfrm>
            <a:off x="27546274" y="17342800"/>
            <a:ext cx="784479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Figure 3: Upward trend of relative growth rate against Shannon's Index correlation value.</a:t>
            </a:r>
          </a:p>
        </p:txBody>
      </p:sp>
      <p:sp>
        <p:nvSpPr>
          <p:cNvPr id="23" name="TextBox 22">
            <a:extLst>
              <a:ext uri="{FF2B5EF4-FFF2-40B4-BE49-F238E27FC236}">
                <a16:creationId xmlns:a16="http://schemas.microsoft.com/office/drawing/2014/main" id="{4EEA3EC2-DAC1-3AD5-88B8-310019EEFF20}"/>
              </a:ext>
            </a:extLst>
          </p:cNvPr>
          <p:cNvSpPr txBox="1"/>
          <p:nvPr/>
        </p:nvSpPr>
        <p:spPr>
          <a:xfrm>
            <a:off x="35793128" y="11632114"/>
            <a:ext cx="793105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Figure 2: Downward trend of relative growth rate against Charlette's Index correlation value W/O </a:t>
            </a:r>
            <a:r>
              <a:rPr lang="en-US" sz="2000" b="1" i="1" err="1"/>
              <a:t>neomexicanus</a:t>
            </a:r>
            <a:r>
              <a:rPr lang="en-US" sz="2000" b="1"/>
              <a:t>.</a:t>
            </a:r>
          </a:p>
        </p:txBody>
      </p:sp>
      <p:sp>
        <p:nvSpPr>
          <p:cNvPr id="24" name="Left Brace 23">
            <a:extLst>
              <a:ext uri="{FF2B5EF4-FFF2-40B4-BE49-F238E27FC236}">
                <a16:creationId xmlns:a16="http://schemas.microsoft.com/office/drawing/2014/main" id="{6F47F45A-04C9-DBD5-0D47-E970DFAAF435}"/>
              </a:ext>
            </a:extLst>
          </p:cNvPr>
          <p:cNvSpPr/>
          <p:nvPr/>
        </p:nvSpPr>
        <p:spPr>
          <a:xfrm rot="16200000">
            <a:off x="39415252" y="20150076"/>
            <a:ext cx="603847" cy="774651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
        <p:nvSpPr>
          <p:cNvPr id="25" name="TextBox 24">
            <a:extLst>
              <a:ext uri="{FF2B5EF4-FFF2-40B4-BE49-F238E27FC236}">
                <a16:creationId xmlns:a16="http://schemas.microsoft.com/office/drawing/2014/main" id="{F4862C7E-C4B7-309C-5BF9-929FF0CF79BA}"/>
              </a:ext>
            </a:extLst>
          </p:cNvPr>
          <p:cNvSpPr txBox="1"/>
          <p:nvPr/>
        </p:nvSpPr>
        <p:spPr>
          <a:xfrm>
            <a:off x="27539137" y="29993611"/>
            <a:ext cx="786796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Figure 7: Comparison of growth rates between US and Non-US based cultivars</a:t>
            </a:r>
          </a:p>
        </p:txBody>
      </p:sp>
      <p:pic>
        <p:nvPicPr>
          <p:cNvPr id="28" name="Picture 27" descr="6,100+ Hops Flower Illustrations, Royalty-Free Vector Graphics &amp; Clip Art -  iStock | Hops flower beer, Hops flower on white, Beer hops flower">
            <a:extLst>
              <a:ext uri="{FF2B5EF4-FFF2-40B4-BE49-F238E27FC236}">
                <a16:creationId xmlns:a16="http://schemas.microsoft.com/office/drawing/2014/main" id="{57C13C18-16B0-1D1E-59CD-8E3CE3EC6A1D}"/>
              </a:ext>
            </a:extLst>
          </p:cNvPr>
          <p:cNvPicPr>
            <a:picLocks noChangeAspect="1"/>
          </p:cNvPicPr>
          <p:nvPr/>
        </p:nvPicPr>
        <p:blipFill>
          <a:blip r:embed="rId11"/>
          <a:stretch>
            <a:fillRect/>
          </a:stretch>
        </p:blipFill>
        <p:spPr>
          <a:xfrm rot="19500000">
            <a:off x="831884" y="385050"/>
            <a:ext cx="1865376" cy="1865376"/>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Picture 28" descr="6,100+ Hops Flower Illustrations, Royalty-Free Vector Graphics &amp; Clip Art -  iStock | Hops flower beer, Hops flower on white, Beer hops flower">
            <a:extLst>
              <a:ext uri="{FF2B5EF4-FFF2-40B4-BE49-F238E27FC236}">
                <a16:creationId xmlns:a16="http://schemas.microsoft.com/office/drawing/2014/main" id="{345DDD30-C05E-F81E-A8B4-6CB833F5C880}"/>
              </a:ext>
            </a:extLst>
          </p:cNvPr>
          <p:cNvPicPr>
            <a:picLocks noChangeAspect="1"/>
          </p:cNvPicPr>
          <p:nvPr/>
        </p:nvPicPr>
        <p:blipFill>
          <a:blip r:embed="rId11"/>
          <a:stretch>
            <a:fillRect/>
          </a:stretch>
        </p:blipFill>
        <p:spPr>
          <a:xfrm rot="2700000">
            <a:off x="40956130" y="370215"/>
            <a:ext cx="1865376" cy="1865376"/>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descr="A diagram of a plant&#10;&#10;Description automatically generated">
            <a:extLst>
              <a:ext uri="{FF2B5EF4-FFF2-40B4-BE49-F238E27FC236}">
                <a16:creationId xmlns:a16="http://schemas.microsoft.com/office/drawing/2014/main" id="{EF48393D-E103-A44D-31B1-488754B1C906}"/>
              </a:ext>
            </a:extLst>
          </p:cNvPr>
          <p:cNvPicPr>
            <a:picLocks noChangeAspect="1"/>
          </p:cNvPicPr>
          <p:nvPr/>
        </p:nvPicPr>
        <p:blipFill>
          <a:blip r:embed="rId12"/>
          <a:stretch>
            <a:fillRect/>
          </a:stretch>
        </p:blipFill>
        <p:spPr>
          <a:xfrm>
            <a:off x="14018666" y="15148548"/>
            <a:ext cx="12814472" cy="17266598"/>
          </a:xfrm>
          <a:prstGeom prst="rect">
            <a:avLst/>
          </a:prstGeom>
        </p:spPr>
      </p:pic>
      <p:pic>
        <p:nvPicPr>
          <p:cNvPr id="11" name="Picture 10" descr="A white background with black text&#10;&#10;Description automatically generated">
            <a:extLst>
              <a:ext uri="{FF2B5EF4-FFF2-40B4-BE49-F238E27FC236}">
                <a16:creationId xmlns:a16="http://schemas.microsoft.com/office/drawing/2014/main" id="{B58BEF18-221D-E824-BC49-0E36169D034A}"/>
              </a:ext>
            </a:extLst>
          </p:cNvPr>
          <p:cNvPicPr>
            <a:picLocks noChangeAspect="1"/>
          </p:cNvPicPr>
          <p:nvPr/>
        </p:nvPicPr>
        <p:blipFill>
          <a:blip r:embed="rId13"/>
          <a:stretch>
            <a:fillRect/>
          </a:stretch>
        </p:blipFill>
        <p:spPr>
          <a:xfrm>
            <a:off x="14145301" y="28455502"/>
            <a:ext cx="5251099" cy="3750826"/>
          </a:xfrm>
          <a:prstGeom prst="rect">
            <a:avLst/>
          </a:prstGeom>
        </p:spPr>
      </p:pic>
      <p:pic>
        <p:nvPicPr>
          <p:cNvPr id="1030" name="Picture 6">
            <a:extLst>
              <a:ext uri="{FF2B5EF4-FFF2-40B4-BE49-F238E27FC236}">
                <a16:creationId xmlns:a16="http://schemas.microsoft.com/office/drawing/2014/main" id="{18B181F9-D37E-5144-A2EF-5695F8737D7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317796" y="2726571"/>
            <a:ext cx="3244465" cy="10114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File:USDA logo.png">
            <a:extLst>
              <a:ext uri="{FF2B5EF4-FFF2-40B4-BE49-F238E27FC236}">
                <a16:creationId xmlns:a16="http://schemas.microsoft.com/office/drawing/2014/main" id="{967A9238-2A0D-A723-31D5-7963340F2D8A}"/>
              </a:ext>
            </a:extLst>
          </p:cNvPr>
          <p:cNvPicPr>
            <a:picLocks noChangeAspect="1" noChangeArrowheads="1"/>
          </p:cNvPicPr>
          <p:nvPr/>
        </p:nvPicPr>
        <p:blipFill>
          <a:blip r:embed="rId15">
            <a:biLevel thresh="25000"/>
            <a:extLst>
              <a:ext uri="{BEBA8EAE-BF5A-486C-A8C5-ECC9F3942E4B}">
                <a14:imgProps xmlns:a14="http://schemas.microsoft.com/office/drawing/2010/main">
                  <a14:imgLayer r:embed="rId1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8290112" y="2263751"/>
            <a:ext cx="2729238" cy="18695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2.04.14"/>
  <p:tag name="AS_TITLE" val="Aspose.Slides for .NET 4.0 Client Profile"/>
  <p:tag name="AS_VERSION" val="22.4"/>
  <p:tag name="POSTERNERDTEMPLATE" val="melancholymedallion|08-2022"/>
</p:tagLst>
</file>

<file path=ppt/theme/theme1.xml><?xml version="1.0" encoding="utf-8"?>
<a:theme xmlns:a="http://schemas.openxmlformats.org/drawingml/2006/main" name="Default Design">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788</Words>
  <Application>Microsoft Macintosh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Quattrocento Sans</vt:lpstr>
      <vt:lpstr>Wingdings</vt:lpstr>
      <vt:lpstr>Quattrocento</vt:lpstr>
      <vt:lpstr>Arial</vt:lpstr>
      <vt:lpstr>Default Design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Template For Scientific Poster Presentation</dc:subject>
  <dc:creator>Graphicsland/MakeSigns.com</dc:creator>
  <cp:keywords>scientific, research, template, custom, poster, presentation, symposium, printing, PowerPoint, create, design, example, sample, download</cp:keywords>
  <dc:description>Download our scientific poster templates at no cost to you and get one step closer to making a great research poster.</dc:description>
  <cp:lastModifiedBy>Arun Sethuraman</cp:lastModifiedBy>
  <cp:revision>7</cp:revision>
  <cp:lastPrinted>2006-08-04T02:22:52Z</cp:lastPrinted>
  <dcterms:modified xsi:type="dcterms:W3CDTF">2023-11-30T00:47:41Z</dcterms:modified>
  <cp:category>science research poster</cp:category>
</cp:coreProperties>
</file>